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2" r:id="rId3"/>
    <p:sldId id="263" r:id="rId4"/>
    <p:sldId id="264" r:id="rId5"/>
    <p:sldId id="267" r:id="rId6"/>
    <p:sldId id="266" r:id="rId7"/>
    <p:sldId id="344" r:id="rId8"/>
    <p:sldId id="265" r:id="rId9"/>
    <p:sldId id="268" r:id="rId10"/>
    <p:sldId id="269" r:id="rId11"/>
    <p:sldId id="270" r:id="rId12"/>
    <p:sldId id="271" r:id="rId13"/>
    <p:sldId id="272" r:id="rId14"/>
    <p:sldId id="273" r:id="rId15"/>
    <p:sldId id="274" r:id="rId16"/>
    <p:sldId id="275" r:id="rId17"/>
    <p:sldId id="278" r:id="rId18"/>
    <p:sldId id="277" r:id="rId19"/>
    <p:sldId id="280" r:id="rId20"/>
    <p:sldId id="279" r:id="rId21"/>
    <p:sldId id="282" r:id="rId22"/>
    <p:sldId id="342" r:id="rId23"/>
    <p:sldId id="281" r:id="rId24"/>
    <p:sldId id="283" r:id="rId25"/>
    <p:sldId id="284" r:id="rId26"/>
    <p:sldId id="285" r:id="rId27"/>
    <p:sldId id="286" r:id="rId28"/>
    <p:sldId id="287" r:id="rId29"/>
    <p:sldId id="290" r:id="rId30"/>
    <p:sldId id="289" r:id="rId31"/>
    <p:sldId id="288" r:id="rId32"/>
    <p:sldId id="292" r:id="rId33"/>
    <p:sldId id="294" r:id="rId34"/>
    <p:sldId id="299" r:id="rId35"/>
    <p:sldId id="293" r:id="rId36"/>
    <p:sldId id="295" r:id="rId37"/>
    <p:sldId id="296" r:id="rId38"/>
    <p:sldId id="297" r:id="rId39"/>
    <p:sldId id="298" r:id="rId40"/>
    <p:sldId id="303" r:id="rId41"/>
    <p:sldId id="301" r:id="rId42"/>
    <p:sldId id="304" r:id="rId43"/>
    <p:sldId id="305" r:id="rId44"/>
    <p:sldId id="306" r:id="rId45"/>
    <p:sldId id="308" r:id="rId46"/>
    <p:sldId id="309" r:id="rId47"/>
    <p:sldId id="310" r:id="rId48"/>
    <p:sldId id="314" r:id="rId49"/>
    <p:sldId id="312" r:id="rId50"/>
    <p:sldId id="313" r:id="rId51"/>
    <p:sldId id="311" r:id="rId52"/>
    <p:sldId id="315" r:id="rId53"/>
    <p:sldId id="316" r:id="rId54"/>
    <p:sldId id="318" r:id="rId55"/>
    <p:sldId id="317" r:id="rId56"/>
    <p:sldId id="319" r:id="rId57"/>
    <p:sldId id="321" r:id="rId58"/>
    <p:sldId id="320" r:id="rId59"/>
    <p:sldId id="322" r:id="rId60"/>
    <p:sldId id="323" r:id="rId61"/>
    <p:sldId id="324" r:id="rId62"/>
    <p:sldId id="325" r:id="rId63"/>
    <p:sldId id="332" r:id="rId64"/>
    <p:sldId id="326" r:id="rId65"/>
    <p:sldId id="327" r:id="rId66"/>
    <p:sldId id="331" r:id="rId67"/>
    <p:sldId id="343" r:id="rId68"/>
    <p:sldId id="333" r:id="rId69"/>
    <p:sldId id="329" r:id="rId70"/>
    <p:sldId id="328" r:id="rId71"/>
    <p:sldId id="335" r:id="rId72"/>
    <p:sldId id="330" r:id="rId73"/>
    <p:sldId id="334" r:id="rId74"/>
    <p:sldId id="336" r:id="rId75"/>
    <p:sldId id="337" r:id="rId76"/>
    <p:sldId id="338" r:id="rId77"/>
    <p:sldId id="339" r:id="rId78"/>
    <p:sldId id="340" r:id="rId79"/>
  </p:sldIdLst>
  <p:sldSz cx="12192000" cy="6858000"/>
  <p:notesSz cx="6858000" cy="9144000"/>
  <p:embeddedFontLst>
    <p:embeddedFont>
      <p:font typeface="Calibri Light" panose="020F0302020204030204" pitchFamily="34" charset="0"/>
      <p:regular r:id="rId80"/>
      <p:italic r:id="rId81"/>
    </p:embeddedFont>
    <p:embeddedFont>
      <p:font typeface="Calibri" panose="020F0502020204030204" pitchFamily="34" charset="0"/>
      <p:regular r:id="rId82"/>
      <p:bold r:id="rId83"/>
      <p:italic r:id="rId84"/>
      <p:boldItalic r:id="rId85"/>
    </p:embeddedFont>
    <p:embeddedFont>
      <p:font typeface="Gentium Book Basic" panose="02000503060000020004" pitchFamily="2" charset="0"/>
      <p:regular r:id="rId86"/>
      <p:bold r:id="rId87"/>
      <p:italic r:id="rId88"/>
      <p:boldItalic r:id="rId8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p:cViewPr varScale="1">
        <p:scale>
          <a:sx n="85" d="100"/>
          <a:sy n="85" d="100"/>
        </p:scale>
        <p:origin x="28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F38C49B-7013-4677-B962-EBD779AFF1EB}" type="datetimeFigureOut">
              <a:rPr lang="de-DE" smtClean="0"/>
              <a:t>29.09.2020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415214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F38C49B-7013-4677-B962-EBD779AFF1EB}" type="datetimeFigureOut">
              <a:rPr lang="de-DE" smtClean="0"/>
              <a:t>29.09.2020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215530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F38C49B-7013-4677-B962-EBD779AFF1EB}" type="datetimeFigureOut">
              <a:rPr lang="de-DE" smtClean="0"/>
              <a:t>29.09.2020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219296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F38C49B-7013-4677-B962-EBD779AFF1EB}" type="datetimeFigureOut">
              <a:rPr lang="de-DE" smtClean="0"/>
              <a:t>29.09.2020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131588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1F38C49B-7013-4677-B962-EBD779AFF1EB}" type="datetimeFigureOut">
              <a:rPr lang="de-DE" smtClean="0"/>
              <a:t>29.09.2020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224848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F38C49B-7013-4677-B962-EBD779AFF1EB}" type="datetimeFigureOut">
              <a:rPr lang="de-DE" smtClean="0"/>
              <a:t>29.09.2020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388815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F38C49B-7013-4677-B962-EBD779AFF1EB}" type="datetimeFigureOut">
              <a:rPr lang="de-DE" smtClean="0"/>
              <a:t>29.09.2020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607556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F38C49B-7013-4677-B962-EBD779AFF1EB}" type="datetimeFigureOut">
              <a:rPr lang="de-DE" smtClean="0"/>
              <a:t>29.09.2020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141005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F38C49B-7013-4677-B962-EBD779AFF1EB}" type="datetimeFigureOut">
              <a:rPr lang="de-DE" smtClean="0"/>
              <a:t>29.09.2020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83577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1F38C49B-7013-4677-B962-EBD779AFF1EB}" type="datetimeFigureOut">
              <a:rPr lang="de-DE" smtClean="0"/>
              <a:t>29.09.2020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352482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1F38C49B-7013-4677-B962-EBD779AFF1EB}" type="datetimeFigureOut">
              <a:rPr lang="de-DE" smtClean="0"/>
              <a:t>29.09.2020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7B39AA-5378-4719-802E-6906A2A09E9D}" type="slidenum">
              <a:rPr lang="de-DE" smtClean="0"/>
              <a:t>‹Nr.›</a:t>
            </a:fld>
            <a:endParaRPr lang="de-DE"/>
          </a:p>
        </p:txBody>
      </p:sp>
    </p:spTree>
    <p:extLst>
      <p:ext uri="{BB962C8B-B14F-4D97-AF65-F5344CB8AC3E}">
        <p14:creationId xmlns:p14="http://schemas.microsoft.com/office/powerpoint/2010/main" val="276925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8C49B-7013-4677-B962-EBD779AFF1EB}" type="datetimeFigureOut">
              <a:rPr lang="de-DE" smtClean="0"/>
              <a:t>29.09.2020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B39AA-5378-4719-802E-6906A2A09E9D}" type="slidenum">
              <a:rPr lang="de-DE" smtClean="0"/>
              <a:t>‹Nr.›</a:t>
            </a:fld>
            <a:endParaRPr lang="de-DE"/>
          </a:p>
        </p:txBody>
      </p:sp>
    </p:spTree>
    <p:extLst>
      <p:ext uri="{BB962C8B-B14F-4D97-AF65-F5344CB8AC3E}">
        <p14:creationId xmlns:p14="http://schemas.microsoft.com/office/powerpoint/2010/main" val="1730756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3.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8985" y="2150599"/>
            <a:ext cx="7612409" cy="4207423"/>
          </a:xfrm>
          <a:prstGeom prst="rect">
            <a:avLst/>
          </a:prstGeom>
        </p:spPr>
      </p:pic>
      <p:sp>
        <p:nvSpPr>
          <p:cNvPr id="5" name="Textfeld 4"/>
          <p:cNvSpPr txBox="1"/>
          <p:nvPr/>
        </p:nvSpPr>
        <p:spPr>
          <a:xfrm>
            <a:off x="157655" y="236081"/>
            <a:ext cx="3931020" cy="6370975"/>
          </a:xfrm>
          <a:prstGeom prst="rect">
            <a:avLst/>
          </a:prstGeom>
          <a:solidFill>
            <a:schemeClr val="accent1">
              <a:lumMod val="40000"/>
              <a:lumOff val="60000"/>
            </a:schemeClr>
          </a:solidFill>
          <a:ln w="41275">
            <a:solidFill>
              <a:schemeClr val="bg1"/>
            </a:solidFill>
          </a:ln>
        </p:spPr>
        <p:txBody>
          <a:bodyPr wrap="square" rtlCol="0">
            <a:spAutoFit/>
          </a:bodyPr>
          <a:lstStyle/>
          <a:p>
            <a:r>
              <a:rPr lang="de-DE" sz="2400" dirty="0" smtClean="0"/>
              <a:t>Eigentlich war die Brockenwanderung ja einen ganzen Monat früher geplant: </a:t>
            </a:r>
          </a:p>
          <a:p>
            <a:r>
              <a:rPr lang="de-DE" sz="2400" dirty="0" smtClean="0"/>
              <a:t>Aber da wegen Corona alle Hotels geschlossen waren und keine Züge führen, haben wir die Tour auf den Juni verschoben – jetzt durfte ich ohne Aufpreis sogar ICEs wählen, so dass ich in Rekordzeit (Abfahrt in Aachen gegen Mittag) trotz Verspätung schon gegen 18.00 in </a:t>
            </a:r>
            <a:r>
              <a:rPr lang="de-DE" sz="2400" dirty="0" err="1" smtClean="0"/>
              <a:t>Ilsenburg</a:t>
            </a:r>
            <a:r>
              <a:rPr lang="de-DE" sz="2400" dirty="0" smtClean="0"/>
              <a:t> ankam. Dann noch ca. 1 Stunde Weg zum Hotel, wo Resi schon auf mich wartete.</a:t>
            </a:r>
            <a:endParaRPr lang="de-DE" sz="2400" dirty="0"/>
          </a:p>
        </p:txBody>
      </p:sp>
      <p:sp>
        <p:nvSpPr>
          <p:cNvPr id="6" name="Textfeld 5"/>
          <p:cNvSpPr txBox="1"/>
          <p:nvPr/>
        </p:nvSpPr>
        <p:spPr>
          <a:xfrm>
            <a:off x="4207507" y="236081"/>
            <a:ext cx="7984493" cy="1754326"/>
          </a:xfrm>
          <a:prstGeom prst="rect">
            <a:avLst/>
          </a:prstGeom>
          <a:noFill/>
        </p:spPr>
        <p:txBody>
          <a:bodyPr wrap="none" rtlCol="0">
            <a:spAutoFit/>
          </a:bodyPr>
          <a:lstStyle/>
          <a:p>
            <a:r>
              <a:rPr lang="de-DE" sz="3600" b="1" dirty="0" smtClean="0"/>
              <a:t>Freitag 19. bis Sonntag 21. Juni 2020 </a:t>
            </a:r>
            <a:br>
              <a:rPr lang="de-DE" sz="3600" b="1" dirty="0" smtClean="0"/>
            </a:br>
            <a:r>
              <a:rPr lang="de-DE" sz="3600" b="1" dirty="0" smtClean="0"/>
              <a:t>Brockenwanderung </a:t>
            </a:r>
            <a:r>
              <a:rPr lang="de-DE" sz="3600" dirty="0" smtClean="0"/>
              <a:t/>
            </a:r>
            <a:br>
              <a:rPr lang="de-DE" sz="3600" dirty="0" smtClean="0"/>
            </a:br>
            <a:r>
              <a:rPr lang="de-DE" sz="3600" dirty="0" smtClean="0"/>
              <a:t>  - </a:t>
            </a:r>
            <a:r>
              <a:rPr lang="de-DE" sz="3200" dirty="0" smtClean="0"/>
              <a:t>von </a:t>
            </a:r>
            <a:r>
              <a:rPr lang="de-DE" sz="3200" dirty="0" err="1" smtClean="0"/>
              <a:t>Ilsenburg</a:t>
            </a:r>
            <a:r>
              <a:rPr lang="de-DE" sz="3200" dirty="0" smtClean="0"/>
              <a:t> über den Brocken nach Goslar</a:t>
            </a:r>
            <a:endParaRPr lang="de-DE" sz="3200" dirty="0"/>
          </a:p>
        </p:txBody>
      </p:sp>
      <p:sp>
        <p:nvSpPr>
          <p:cNvPr id="8" name="Textfeld 7"/>
          <p:cNvSpPr txBox="1"/>
          <p:nvPr/>
        </p:nvSpPr>
        <p:spPr>
          <a:xfrm>
            <a:off x="6705600" y="6358022"/>
            <a:ext cx="5245795" cy="369332"/>
          </a:xfrm>
          <a:prstGeom prst="rect">
            <a:avLst/>
          </a:prstGeom>
          <a:noFill/>
        </p:spPr>
        <p:txBody>
          <a:bodyPr wrap="none" rtlCol="0">
            <a:spAutoFit/>
          </a:bodyPr>
          <a:lstStyle/>
          <a:p>
            <a:r>
              <a:rPr lang="de-DE" dirty="0" smtClean="0"/>
              <a:t>Ehemaliges Bahnhofsgebäude </a:t>
            </a:r>
            <a:r>
              <a:rPr lang="de-DE" dirty="0"/>
              <a:t>v</a:t>
            </a:r>
            <a:r>
              <a:rPr lang="de-DE" dirty="0" smtClean="0"/>
              <a:t>on 1884 – heute Hotel</a:t>
            </a:r>
            <a:endParaRPr lang="de-DE" dirty="0"/>
          </a:p>
        </p:txBody>
      </p:sp>
    </p:spTree>
    <p:extLst>
      <p:ext uri="{BB962C8B-B14F-4D97-AF65-F5344CB8AC3E}">
        <p14:creationId xmlns:p14="http://schemas.microsoft.com/office/powerpoint/2010/main" val="30216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47213" y="281844"/>
            <a:ext cx="4797696" cy="359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979" y="3318060"/>
            <a:ext cx="4955970" cy="3302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549381" y="1794566"/>
            <a:ext cx="4424683" cy="3046988"/>
          </a:xfrm>
          <a:prstGeom prst="rect">
            <a:avLst/>
          </a:prstGeom>
          <a:noFill/>
        </p:spPr>
        <p:txBody>
          <a:bodyPr wrap="square" rtlCol="0">
            <a:spAutoFit/>
          </a:bodyPr>
          <a:lstStyle/>
          <a:p>
            <a:r>
              <a:rPr lang="de-DE" sz="2400" dirty="0" smtClean="0"/>
              <a:t>Am nächsten Morgen hatten wir den Vorzug eines richtigen Frühstücksbuffets : In NRW und Niedersachsen zur Verhinderung von Infektionen strengstens verboten, gab es in Sachsen Anhalt wohl keine Probleme damit…. Uns freut es ! </a:t>
            </a:r>
            <a:endParaRPr lang="de-DE" sz="2400" dirty="0"/>
          </a:p>
        </p:txBody>
      </p:sp>
      <p:sp>
        <p:nvSpPr>
          <p:cNvPr id="7" name="Textfeld 6"/>
          <p:cNvSpPr txBox="1"/>
          <p:nvPr/>
        </p:nvSpPr>
        <p:spPr>
          <a:xfrm>
            <a:off x="1507997" y="5051090"/>
            <a:ext cx="4424684" cy="1569660"/>
          </a:xfrm>
          <a:prstGeom prst="rect">
            <a:avLst/>
          </a:prstGeom>
          <a:noFill/>
        </p:spPr>
        <p:txBody>
          <a:bodyPr wrap="square" rtlCol="0">
            <a:spAutoFit/>
          </a:bodyPr>
          <a:lstStyle/>
          <a:p>
            <a:r>
              <a:rPr lang="de-DE" sz="2400" dirty="0"/>
              <a:t>Zum Ende des </a:t>
            </a:r>
            <a:r>
              <a:rPr lang="de-DE" sz="2400" dirty="0" smtClean="0"/>
              <a:t>Frühstücks </a:t>
            </a:r>
            <a:r>
              <a:rPr lang="de-DE" sz="2400" dirty="0"/>
              <a:t>stieß Dagmar zu uns und </a:t>
            </a:r>
            <a:r>
              <a:rPr lang="de-DE" sz="2400" dirty="0" smtClean="0"/>
              <a:t>dann ging </a:t>
            </a:r>
            <a:r>
              <a:rPr lang="de-DE" sz="2400" dirty="0"/>
              <a:t>es schon bald los </a:t>
            </a:r>
            <a:r>
              <a:rPr lang="de-DE" sz="2400" dirty="0" smtClean="0"/>
              <a:t>Richtung </a:t>
            </a:r>
            <a:r>
              <a:rPr lang="de-DE" sz="2400" dirty="0"/>
              <a:t>Brocken !</a:t>
            </a:r>
          </a:p>
          <a:p>
            <a:endParaRPr lang="de-DE" sz="2400" dirty="0"/>
          </a:p>
        </p:txBody>
      </p:sp>
      <p:sp>
        <p:nvSpPr>
          <p:cNvPr id="2" name="Textfeld 1"/>
          <p:cNvSpPr txBox="1"/>
          <p:nvPr/>
        </p:nvSpPr>
        <p:spPr>
          <a:xfrm>
            <a:off x="561699" y="414312"/>
            <a:ext cx="3994363" cy="1508105"/>
          </a:xfrm>
          <a:prstGeom prst="rect">
            <a:avLst/>
          </a:prstGeom>
          <a:noFill/>
        </p:spPr>
        <p:txBody>
          <a:bodyPr wrap="none" rtlCol="0">
            <a:spAutoFit/>
          </a:bodyPr>
          <a:lstStyle/>
          <a:p>
            <a:r>
              <a:rPr lang="de-DE" sz="2800" b="1" dirty="0"/>
              <a:t>Samstag, 21. </a:t>
            </a:r>
            <a:r>
              <a:rPr lang="de-DE" sz="2800" b="1" dirty="0" smtClean="0"/>
              <a:t>Juni</a:t>
            </a:r>
          </a:p>
          <a:p>
            <a:r>
              <a:rPr lang="de-DE" sz="4000" b="1" dirty="0" smtClean="0"/>
              <a:t>Ilseburg- </a:t>
            </a:r>
            <a:r>
              <a:rPr lang="de-DE" sz="4000" b="1" dirty="0" err="1" smtClean="0"/>
              <a:t>Torfhaus</a:t>
            </a:r>
            <a:endParaRPr lang="de-DE" sz="4000" b="1" dirty="0"/>
          </a:p>
          <a:p>
            <a:endParaRPr lang="de-DE" sz="2400" dirty="0"/>
          </a:p>
        </p:txBody>
      </p:sp>
    </p:spTree>
    <p:extLst>
      <p:ext uri="{BB962C8B-B14F-4D97-AF65-F5344CB8AC3E}">
        <p14:creationId xmlns:p14="http://schemas.microsoft.com/office/powerpoint/2010/main" val="3648126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201048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367861" y="5906814"/>
            <a:ext cx="1845377" cy="769441"/>
          </a:xfrm>
          <a:prstGeom prst="rect">
            <a:avLst/>
          </a:prstGeom>
          <a:noFill/>
        </p:spPr>
        <p:txBody>
          <a:bodyPr wrap="none" rtlCol="0">
            <a:spAutoFit/>
          </a:bodyPr>
          <a:lstStyle/>
          <a:p>
            <a:r>
              <a:rPr lang="de-DE" sz="4400" dirty="0" smtClean="0">
                <a:solidFill>
                  <a:schemeClr val="bg1"/>
                </a:solidFill>
              </a:rPr>
              <a:t>Die Ilse</a:t>
            </a:r>
            <a:endParaRPr lang="de-DE" sz="4400" dirty="0">
              <a:solidFill>
                <a:schemeClr val="bg1"/>
              </a:solidFill>
            </a:endParaRPr>
          </a:p>
        </p:txBody>
      </p:sp>
      <p:sp>
        <p:nvSpPr>
          <p:cNvPr id="4" name="Textfeld 3"/>
          <p:cNvSpPr txBox="1"/>
          <p:nvPr/>
        </p:nvSpPr>
        <p:spPr>
          <a:xfrm>
            <a:off x="8092966" y="5591502"/>
            <a:ext cx="3615559" cy="954107"/>
          </a:xfrm>
          <a:prstGeom prst="rect">
            <a:avLst/>
          </a:prstGeom>
          <a:solidFill>
            <a:schemeClr val="bg1">
              <a:alpha val="82000"/>
            </a:schemeClr>
          </a:solidFill>
        </p:spPr>
        <p:txBody>
          <a:bodyPr wrap="square" rtlCol="0">
            <a:spAutoFit/>
          </a:bodyPr>
          <a:lstStyle/>
          <a:p>
            <a:r>
              <a:rPr lang="de-DE" sz="2800" dirty="0" smtClean="0"/>
              <a:t>Aufstieg über den </a:t>
            </a:r>
            <a:br>
              <a:rPr lang="de-DE" sz="2800" dirty="0" smtClean="0"/>
            </a:br>
            <a:r>
              <a:rPr lang="de-DE" sz="2800" dirty="0" smtClean="0"/>
              <a:t>„ Heinrich- Heine Weg“</a:t>
            </a:r>
            <a:endParaRPr lang="de-DE" sz="2800" dirty="0"/>
          </a:p>
        </p:txBody>
      </p:sp>
    </p:spTree>
    <p:extLst>
      <p:ext uri="{BB962C8B-B14F-4D97-AF65-F5344CB8AC3E}">
        <p14:creationId xmlns:p14="http://schemas.microsoft.com/office/powerpoint/2010/main" val="1127705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08851" y="1592680"/>
            <a:ext cx="5812970" cy="3265311"/>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953801" y="1592679"/>
            <a:ext cx="5812971" cy="3265311"/>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978111" y="1399999"/>
            <a:ext cx="5875014" cy="3650671"/>
          </a:xfrm>
          <a:prstGeom prst="rect">
            <a:avLst/>
          </a:prstGeom>
        </p:spPr>
      </p:pic>
    </p:spTree>
    <p:extLst>
      <p:ext uri="{BB962C8B-B14F-4D97-AF65-F5344CB8AC3E}">
        <p14:creationId xmlns:p14="http://schemas.microsoft.com/office/powerpoint/2010/main" val="4050466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89312">
            <a:off x="9834312" y="4471027"/>
            <a:ext cx="2505082" cy="1732682"/>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4986069" y="6160799"/>
            <a:ext cx="6808852" cy="461665"/>
          </a:xfrm>
          <a:prstGeom prst="rect">
            <a:avLst/>
          </a:prstGeom>
          <a:solidFill>
            <a:schemeClr val="bg1"/>
          </a:solidFill>
        </p:spPr>
        <p:txBody>
          <a:bodyPr wrap="none" rtlCol="0">
            <a:spAutoFit/>
          </a:bodyPr>
          <a:lstStyle/>
          <a:p>
            <a:r>
              <a:rPr lang="de-DE" sz="2400" dirty="0" smtClean="0"/>
              <a:t>Ganze Arbeit ….. Der Borkenkäfer in (nach) Aktion…..</a:t>
            </a:r>
            <a:endParaRPr lang="de-DE" sz="2400" dirty="0"/>
          </a:p>
        </p:txBody>
      </p:sp>
    </p:spTree>
    <p:extLst>
      <p:ext uri="{BB962C8B-B14F-4D97-AF65-F5344CB8AC3E}">
        <p14:creationId xmlns:p14="http://schemas.microsoft.com/office/powerpoint/2010/main" val="5061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04800" y="5686098"/>
            <a:ext cx="8534400" cy="954107"/>
          </a:xfrm>
          <a:prstGeom prst="rect">
            <a:avLst/>
          </a:prstGeom>
          <a:solidFill>
            <a:schemeClr val="bg1">
              <a:alpha val="56000"/>
            </a:schemeClr>
          </a:solidFill>
        </p:spPr>
        <p:txBody>
          <a:bodyPr wrap="square" rtlCol="0">
            <a:spAutoFit/>
          </a:bodyPr>
          <a:lstStyle/>
          <a:p>
            <a:r>
              <a:rPr lang="de-DE" sz="2800" dirty="0" smtClean="0"/>
              <a:t>Auf dem Kolonnenweg: Die Piste, die vom DDR Militär zur Grenzkontrolle benutzt wurde</a:t>
            </a:r>
            <a:endParaRPr lang="de-DE" sz="2800" dirty="0"/>
          </a:p>
        </p:txBody>
      </p:sp>
    </p:spTree>
    <p:extLst>
      <p:ext uri="{BB962C8B-B14F-4D97-AF65-F5344CB8AC3E}">
        <p14:creationId xmlns:p14="http://schemas.microsoft.com/office/powerpoint/2010/main" val="2193382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15007" y="5980387"/>
            <a:ext cx="4100866" cy="523220"/>
          </a:xfrm>
          <a:prstGeom prst="rect">
            <a:avLst/>
          </a:prstGeom>
          <a:noFill/>
        </p:spPr>
        <p:txBody>
          <a:bodyPr wrap="none" rtlCol="0">
            <a:spAutoFit/>
          </a:bodyPr>
          <a:lstStyle/>
          <a:p>
            <a:r>
              <a:rPr lang="de-DE" sz="2800" dirty="0" smtClean="0">
                <a:solidFill>
                  <a:schemeClr val="bg1"/>
                </a:solidFill>
              </a:rPr>
              <a:t>Blick auf die </a:t>
            </a:r>
            <a:r>
              <a:rPr lang="de-DE" sz="2800" dirty="0" err="1" smtClean="0">
                <a:solidFill>
                  <a:schemeClr val="bg1"/>
                </a:solidFill>
              </a:rPr>
              <a:t>Eckertalsperre</a:t>
            </a:r>
            <a:endParaRPr lang="de-DE" sz="2800" dirty="0">
              <a:solidFill>
                <a:schemeClr val="bg1"/>
              </a:solidFill>
            </a:endParaRPr>
          </a:p>
        </p:txBody>
      </p:sp>
    </p:spTree>
    <p:extLst>
      <p:ext uri="{BB962C8B-B14F-4D97-AF65-F5344CB8AC3E}">
        <p14:creationId xmlns:p14="http://schemas.microsoft.com/office/powerpoint/2010/main" val="3817358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1988856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6" name="Textfeld 5"/>
          <p:cNvSpPr txBox="1"/>
          <p:nvPr/>
        </p:nvSpPr>
        <p:spPr>
          <a:xfrm>
            <a:off x="8329340" y="797794"/>
            <a:ext cx="2525236" cy="923330"/>
          </a:xfrm>
          <a:prstGeom prst="rect">
            <a:avLst/>
          </a:prstGeom>
          <a:solidFill>
            <a:schemeClr val="bg1">
              <a:alpha val="46000"/>
            </a:schemeClr>
          </a:solidFill>
        </p:spPr>
        <p:txBody>
          <a:bodyPr wrap="square" rtlCol="0">
            <a:spAutoFit/>
          </a:bodyPr>
          <a:lstStyle/>
          <a:p>
            <a:r>
              <a:rPr lang="de-DE" dirty="0" smtClean="0"/>
              <a:t> Sendemast , 123 m für TV, Rundfunk  und Datenrichtfunk</a:t>
            </a:r>
            <a:endParaRPr lang="de-DE" dirty="0"/>
          </a:p>
        </p:txBody>
      </p:sp>
      <p:sp>
        <p:nvSpPr>
          <p:cNvPr id="7" name="Textfeld 6"/>
          <p:cNvSpPr txBox="1"/>
          <p:nvPr/>
        </p:nvSpPr>
        <p:spPr>
          <a:xfrm>
            <a:off x="2328539" y="1259459"/>
            <a:ext cx="2115371" cy="2862322"/>
          </a:xfrm>
          <a:prstGeom prst="rect">
            <a:avLst/>
          </a:prstGeom>
          <a:solidFill>
            <a:schemeClr val="bg1">
              <a:alpha val="58000"/>
            </a:schemeClr>
          </a:solidFill>
        </p:spPr>
        <p:txBody>
          <a:bodyPr wrap="square" rtlCol="0">
            <a:spAutoFit/>
          </a:bodyPr>
          <a:lstStyle/>
          <a:p>
            <a:r>
              <a:rPr lang="de-DE" dirty="0" smtClean="0"/>
              <a:t>Brockenhaus/ Brockenmuseum</a:t>
            </a:r>
          </a:p>
          <a:p>
            <a:r>
              <a:rPr lang="de-DE" dirty="0" smtClean="0"/>
              <a:t>„ Stasi-Moschee“: Spitzname der ehemaligen Abhöranlagen der Stasi  und des Russischen Militärischen </a:t>
            </a:r>
            <a:r>
              <a:rPr lang="de-DE" dirty="0" err="1" smtClean="0"/>
              <a:t>Geheindienstes</a:t>
            </a:r>
            <a:endParaRPr lang="de-DE" dirty="0"/>
          </a:p>
        </p:txBody>
      </p:sp>
      <p:sp>
        <p:nvSpPr>
          <p:cNvPr id="8" name="Textfeld 7"/>
          <p:cNvSpPr txBox="1"/>
          <p:nvPr/>
        </p:nvSpPr>
        <p:spPr>
          <a:xfrm>
            <a:off x="5119346" y="2606566"/>
            <a:ext cx="1781979" cy="646331"/>
          </a:xfrm>
          <a:prstGeom prst="rect">
            <a:avLst/>
          </a:prstGeom>
          <a:solidFill>
            <a:schemeClr val="bg1">
              <a:alpha val="63000"/>
            </a:schemeClr>
          </a:solidFill>
        </p:spPr>
        <p:txBody>
          <a:bodyPr wrap="square" rtlCol="0">
            <a:spAutoFit/>
          </a:bodyPr>
          <a:lstStyle/>
          <a:p>
            <a:r>
              <a:rPr lang="de-DE" dirty="0" smtClean="0"/>
              <a:t>Brockenherberge Brockenhotel</a:t>
            </a:r>
            <a:endParaRPr lang="de-DE" dirty="0"/>
          </a:p>
        </p:txBody>
      </p:sp>
      <p:sp>
        <p:nvSpPr>
          <p:cNvPr id="9" name="Pfeil nach rechts 8"/>
          <p:cNvSpPr/>
          <p:nvPr/>
        </p:nvSpPr>
        <p:spPr>
          <a:xfrm rot="4169176">
            <a:off x="3732076" y="4041124"/>
            <a:ext cx="1573383" cy="177540"/>
          </a:xfrm>
          <a:prstGeom prst="rightArrow">
            <a:avLst>
              <a:gd name="adj1" fmla="val 50000"/>
              <a:gd name="adj2" fmla="val 125178"/>
            </a:avLst>
          </a:prstGeom>
          <a:solidFill>
            <a:schemeClr val="bg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p:cNvSpPr/>
          <p:nvPr/>
        </p:nvSpPr>
        <p:spPr>
          <a:xfrm rot="4169176">
            <a:off x="6124315" y="3592468"/>
            <a:ext cx="1296267" cy="162059"/>
          </a:xfrm>
          <a:prstGeom prst="rightArrow">
            <a:avLst>
              <a:gd name="adj1" fmla="val 50000"/>
              <a:gd name="adj2" fmla="val 125178"/>
            </a:avLst>
          </a:prstGeom>
          <a:solidFill>
            <a:schemeClr val="bg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p:cNvSpPr/>
          <p:nvPr/>
        </p:nvSpPr>
        <p:spPr>
          <a:xfrm rot="8116610">
            <a:off x="7965833" y="2446767"/>
            <a:ext cx="2471050" cy="161382"/>
          </a:xfrm>
          <a:prstGeom prst="rightArrow">
            <a:avLst>
              <a:gd name="adj1" fmla="val 50000"/>
              <a:gd name="adj2" fmla="val 125178"/>
            </a:avLst>
          </a:prstGeom>
          <a:solidFill>
            <a:schemeClr val="bg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019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22" presetClass="entr" presetSubtype="8" fill="hold" grpId="0"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6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250"/>
                                        <p:tgtEl>
                                          <p:spTgt spid="8"/>
                                        </p:tgtEl>
                                      </p:cBhvr>
                                    </p:animEffect>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8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500"/>
                                        <p:tgtEl>
                                          <p:spTgt spid="6"/>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47012" y="1524030"/>
            <a:ext cx="6255901" cy="395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03010" y="520735"/>
            <a:ext cx="2165080" cy="523220"/>
          </a:xfrm>
          <a:prstGeom prst="rect">
            <a:avLst/>
          </a:prstGeom>
          <a:noFill/>
        </p:spPr>
        <p:txBody>
          <a:bodyPr wrap="none" rtlCol="0">
            <a:spAutoFit/>
          </a:bodyPr>
          <a:lstStyle/>
          <a:p>
            <a:r>
              <a:rPr lang="de-DE" sz="2800" dirty="0" smtClean="0"/>
              <a:t>Brockenhotel</a:t>
            </a:r>
            <a:endParaRPr lang="de-DE" sz="2800" dirty="0"/>
          </a:p>
        </p:txBody>
      </p:sp>
      <p:sp>
        <p:nvSpPr>
          <p:cNvPr id="4" name="Rectangle 1"/>
          <p:cNvSpPr>
            <a:spLocks noChangeArrowheads="1"/>
          </p:cNvSpPr>
          <p:nvPr/>
        </p:nvSpPr>
        <p:spPr bwMode="auto">
          <a:xfrm>
            <a:off x="5329646" y="239529"/>
            <a:ext cx="6557555" cy="6524863"/>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Der </a:t>
            </a:r>
            <a:r>
              <a:rPr kumimoji="0" lang="de-DE" altLang="de-DE" sz="2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Brocken</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(im Volksmund </a:t>
            </a:r>
            <a:r>
              <a:rPr kumimoji="0" lang="de-DE" altLang="de-DE" sz="2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Blocksberg</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genannt) ist mit 1141,2 m ü. NHN der höchste Berg im Harz. Für die Herkunft des Namens gibt es verschiedene Deutungsansätze: Die lateinische Bezeichnung für den Brocken ist  „</a:t>
            </a:r>
            <a:r>
              <a:rPr kumimoji="0" lang="de-DE" altLang="de-DE" sz="2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mons</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de-DE" altLang="de-DE" sz="2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ruptus</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was übersetzt „</a:t>
            </a:r>
            <a:r>
              <a:rPr kumimoji="0" lang="de-DE" altLang="de-DE" sz="2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zerbrocher</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Berg“ heißt. Auch die niederdeutsche Bezeichnung „</a:t>
            </a:r>
            <a:r>
              <a:rPr kumimoji="0" lang="de-DE" altLang="de-DE" sz="2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broken</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“,bedeutet „gebrochen“: </a:t>
            </a:r>
            <a:r>
              <a:rPr lang="de-DE" altLang="de-DE" sz="2200" dirty="0" smtClean="0">
                <a:latin typeface="Calibri" panose="020F0502020204030204" pitchFamily="34" charset="0"/>
                <a:ea typeface="Calibri" panose="020F0502020204030204" pitchFamily="34" charset="0"/>
                <a:cs typeface="Times New Roman" panose="02020603050405020304" pitchFamily="18" charset="0"/>
              </a:rPr>
              <a:t>das </a:t>
            </a:r>
            <a:r>
              <a:rPr lang="de-DE" altLang="de-DE" sz="2200" dirty="0">
                <a:latin typeface="Calibri" panose="020F0502020204030204" pitchFamily="34" charset="0"/>
                <a:ea typeface="Calibri" panose="020F0502020204030204" pitchFamily="34" charset="0"/>
                <a:cs typeface="Times New Roman" panose="02020603050405020304" pitchFamily="18" charset="0"/>
              </a:rPr>
              <a:t>kann bedeuten , dass die beiden Berge „Kleiner Brocken“ und „Großer Brocken“ aus einem Massiv durch Auseinanderbrechen entstanden sind </a:t>
            </a: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Naheliegend ist aber auch die Ableitung des Namens aus der Gestalt des gesamten Berges. Ein „Brocken“ ist ein großes, unförmiges Gebilde. Da der Begriff „Block“ ähnlich definiert ist, kann mit diesem Ansatz auch die Bedeutung der Bezeichnung „Blocksberg“ herleiten</a:t>
            </a:r>
            <a:endParaRPr kumimoji="0" lang="de-DE" altLang="de-DE" sz="2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Seit der Zeit der Hexenverfolgungen im 16. Jh.  wurde der Brocken 1540 erstmals als ein Hexen-Treffpunkt und als einer der Hexentanzplätze bezeichnet. Aber schon um  1300  gilt er als Sammelplatz von „Geisterwesen“.</a:t>
            </a:r>
            <a:endParaRPr kumimoji="0" lang="de-DE" altLang="de-DE" sz="2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89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8295">
            <a:off x="705395" y="280302"/>
            <a:ext cx="1471848" cy="1646474"/>
          </a:xfrm>
          <a:prstGeom prst="rect">
            <a:avLst/>
          </a:prstGeom>
        </p:spPr>
      </p:pic>
      <p:sp>
        <p:nvSpPr>
          <p:cNvPr id="6" name="Textfeld 5"/>
          <p:cNvSpPr txBox="1"/>
          <p:nvPr/>
        </p:nvSpPr>
        <p:spPr>
          <a:xfrm>
            <a:off x="9483633" y="5721532"/>
            <a:ext cx="2109295" cy="707886"/>
          </a:xfrm>
          <a:prstGeom prst="rect">
            <a:avLst/>
          </a:prstGeom>
          <a:noFill/>
        </p:spPr>
        <p:txBody>
          <a:bodyPr wrap="none" rtlCol="0">
            <a:spAutoFit/>
          </a:bodyPr>
          <a:lstStyle/>
          <a:p>
            <a:r>
              <a:rPr lang="de-DE" sz="4000" dirty="0" err="1" smtClean="0">
                <a:solidFill>
                  <a:schemeClr val="bg1"/>
                </a:solidFill>
              </a:rPr>
              <a:t>Ilsenburg</a:t>
            </a:r>
            <a:endParaRPr lang="de-DE" sz="4000" dirty="0">
              <a:solidFill>
                <a:schemeClr val="bg1"/>
              </a:solidFill>
            </a:endParaRPr>
          </a:p>
        </p:txBody>
      </p:sp>
    </p:spTree>
    <p:extLst>
      <p:ext uri="{BB962C8B-B14F-4D97-AF65-F5344CB8AC3E}">
        <p14:creationId xmlns:p14="http://schemas.microsoft.com/office/powerpoint/2010/main" val="623969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44137" y="5551715"/>
            <a:ext cx="5145448" cy="954107"/>
          </a:xfrm>
          <a:prstGeom prst="rect">
            <a:avLst/>
          </a:prstGeom>
          <a:noFill/>
        </p:spPr>
        <p:txBody>
          <a:bodyPr wrap="none" rtlCol="0">
            <a:spAutoFit/>
          </a:bodyPr>
          <a:lstStyle/>
          <a:p>
            <a:r>
              <a:rPr lang="de-DE" sz="2800" dirty="0" smtClean="0">
                <a:solidFill>
                  <a:schemeClr val="bg1"/>
                </a:solidFill>
              </a:rPr>
              <a:t>Blick nach Nordosten </a:t>
            </a:r>
            <a:br>
              <a:rPr lang="de-DE" sz="2800" dirty="0" smtClean="0">
                <a:solidFill>
                  <a:schemeClr val="bg1"/>
                </a:solidFill>
              </a:rPr>
            </a:br>
            <a:r>
              <a:rPr lang="de-DE" sz="2800" dirty="0" smtClean="0">
                <a:solidFill>
                  <a:schemeClr val="bg1"/>
                </a:solidFill>
              </a:rPr>
              <a:t>Richtung Halberstadt/ Magdeburg</a:t>
            </a:r>
            <a:endParaRPr lang="de-DE" sz="2800" dirty="0">
              <a:solidFill>
                <a:schemeClr val="bg1"/>
              </a:solidFill>
            </a:endParaRPr>
          </a:p>
        </p:txBody>
      </p:sp>
    </p:spTree>
    <p:extLst>
      <p:ext uri="{BB962C8B-B14F-4D97-AF65-F5344CB8AC3E}">
        <p14:creationId xmlns:p14="http://schemas.microsoft.com/office/powerpoint/2010/main" val="1569171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70264" y="5917474"/>
            <a:ext cx="3016595" cy="584775"/>
          </a:xfrm>
          <a:prstGeom prst="rect">
            <a:avLst/>
          </a:prstGeom>
          <a:noFill/>
        </p:spPr>
        <p:txBody>
          <a:bodyPr wrap="none" rtlCol="0">
            <a:spAutoFit/>
          </a:bodyPr>
          <a:lstStyle/>
          <a:p>
            <a:r>
              <a:rPr lang="de-DE" sz="3200" dirty="0" smtClean="0">
                <a:solidFill>
                  <a:schemeClr val="bg1"/>
                </a:solidFill>
              </a:rPr>
              <a:t>Die Brockenbahn</a:t>
            </a:r>
            <a:endParaRPr lang="de-DE" sz="3200" dirty="0">
              <a:solidFill>
                <a:schemeClr val="bg1"/>
              </a:solidFill>
            </a:endParaRPr>
          </a:p>
        </p:txBody>
      </p:sp>
      <p:sp>
        <p:nvSpPr>
          <p:cNvPr id="5" name="Rectangle 1"/>
          <p:cNvSpPr>
            <a:spLocks noChangeArrowheads="1"/>
          </p:cNvSpPr>
          <p:nvPr/>
        </p:nvSpPr>
        <p:spPr bwMode="auto">
          <a:xfrm>
            <a:off x="4846319" y="271589"/>
            <a:ext cx="7110549" cy="1569660"/>
          </a:xfrm>
          <a:prstGeom prst="rect">
            <a:avLst/>
          </a:prstGeom>
          <a:solidFill>
            <a:schemeClr val="bg1">
              <a:alpha val="59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Die schmalspurige </a:t>
            </a:r>
            <a:r>
              <a:rPr kumimoji="0" lang="de-DE" altLang="de-DE" sz="2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Brockenbahn</a:t>
            </a:r>
            <a:r>
              <a:rPr kumimoji="0" lang="de-DE" altLang="de-DE"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wurde am 27. März 1899 eröffnet. Der Bahnhof Brocken ist mit 1125 m ü. NHN einer der höchstgelegenen Bahnhöfe in Deutschland. Die Spurweite beträgt 1000 mm. </a:t>
            </a:r>
            <a:endParaRPr kumimoji="0" lang="de-DE" altLang="de-DE"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48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568946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3393-00.00.00.000-00.00.18.852">
            <a:hlinkClick r:id="" action="ppaction://media"/>
          </p:cNvPr>
          <p:cNvPicPr>
            <a:picLocks noChangeAspect="1"/>
          </p:cNvPicPr>
          <p:nvPr>
            <a:videoFile r:link="rId2"/>
            <p:extLst>
              <p:ext uri="{DAA4B4D4-6D71-4841-9C94-3DE7FCFB9230}">
                <p14:media xmlns:p14="http://schemas.microsoft.com/office/powerpoint/2010/main" r:embed="rId1">
                  <p14:fade in="2000" out="20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936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92729"/>
          </a:xfrm>
          <a:prstGeom prst="rect">
            <a:avLst/>
          </a:prstGeom>
        </p:spPr>
      </p:pic>
      <p:sp>
        <p:nvSpPr>
          <p:cNvPr id="3" name="Textfeld 2"/>
          <p:cNvSpPr txBox="1"/>
          <p:nvPr/>
        </p:nvSpPr>
        <p:spPr>
          <a:xfrm>
            <a:off x="339634" y="287383"/>
            <a:ext cx="3435531" cy="4893647"/>
          </a:xfrm>
          <a:prstGeom prst="rect">
            <a:avLst/>
          </a:prstGeom>
          <a:solidFill>
            <a:schemeClr val="accent4">
              <a:lumMod val="20000"/>
              <a:lumOff val="80000"/>
              <a:alpha val="71000"/>
            </a:schemeClr>
          </a:solidFill>
        </p:spPr>
        <p:txBody>
          <a:bodyPr wrap="square" rtlCol="0">
            <a:spAutoFit/>
          </a:bodyPr>
          <a:lstStyle/>
          <a:p>
            <a:r>
              <a:rPr lang="de-DE" sz="2400" dirty="0" smtClean="0"/>
              <a:t>Über den </a:t>
            </a:r>
            <a:r>
              <a:rPr lang="de-DE" sz="2400" b="1" dirty="0" err="1" smtClean="0"/>
              <a:t>Eckerlochstieg</a:t>
            </a:r>
            <a:r>
              <a:rPr lang="de-DE" sz="2400" dirty="0" smtClean="0"/>
              <a:t> dann nach Süden Richtung </a:t>
            </a:r>
            <a:r>
              <a:rPr lang="de-DE" sz="2400" dirty="0" err="1" smtClean="0"/>
              <a:t>Schierke</a:t>
            </a:r>
            <a:r>
              <a:rPr lang="de-DE" sz="2400" dirty="0" smtClean="0"/>
              <a:t>:</a:t>
            </a:r>
          </a:p>
          <a:p>
            <a:r>
              <a:rPr lang="de-DE" sz="2400" dirty="0" smtClean="0"/>
              <a:t>Schöner Weg mit pfadartigem Charakter – nur waren mindestens 1000 Menschen genau wie wir der Meinung, dass sich das erste WE nach dem kompletten </a:t>
            </a:r>
            <a:r>
              <a:rPr lang="de-DE" sz="2400" dirty="0" err="1" smtClean="0"/>
              <a:t>Lockdown</a:t>
            </a:r>
            <a:r>
              <a:rPr lang="de-DE" sz="2400" dirty="0" smtClean="0"/>
              <a:t> ideal für eine Brockenwanderung eignen würde…</a:t>
            </a:r>
            <a:endParaRPr lang="de-DE" sz="2400" dirty="0"/>
          </a:p>
        </p:txBody>
      </p:sp>
    </p:spTree>
    <p:extLst>
      <p:ext uri="{BB962C8B-B14F-4D97-AF65-F5344CB8AC3E}">
        <p14:creationId xmlns:p14="http://schemas.microsoft.com/office/powerpoint/2010/main" val="3047051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48194" y="5421086"/>
            <a:ext cx="4728755" cy="1200329"/>
          </a:xfrm>
          <a:prstGeom prst="rect">
            <a:avLst/>
          </a:prstGeom>
          <a:solidFill>
            <a:schemeClr val="bg1">
              <a:alpha val="66000"/>
            </a:schemeClr>
          </a:solidFill>
        </p:spPr>
        <p:txBody>
          <a:bodyPr wrap="square" rtlCol="0">
            <a:spAutoFit/>
          </a:bodyPr>
          <a:lstStyle/>
          <a:p>
            <a:r>
              <a:rPr lang="de-DE" sz="2400" dirty="0" smtClean="0"/>
              <a:t>„Aufforsten ? Jetzt? Wozu?</a:t>
            </a:r>
            <a:br>
              <a:rPr lang="de-DE" sz="2400" dirty="0" smtClean="0"/>
            </a:br>
            <a:r>
              <a:rPr lang="de-DE" sz="2400" dirty="0" smtClean="0"/>
              <a:t>Erstmal lassen wir den Borkenkäfer seine Arbeit zu Ende bringen“…</a:t>
            </a:r>
            <a:endParaRPr lang="de-DE" sz="2400" dirty="0"/>
          </a:p>
        </p:txBody>
      </p:sp>
    </p:spTree>
    <p:extLst>
      <p:ext uri="{BB962C8B-B14F-4D97-AF65-F5344CB8AC3E}">
        <p14:creationId xmlns:p14="http://schemas.microsoft.com/office/powerpoint/2010/main" val="16632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44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54479" y="137900"/>
            <a:ext cx="4357835" cy="6406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7999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a:solidFill>
            <a:schemeClr val="bg1">
              <a:alpha val="56000"/>
            </a:schemeClr>
          </a:solidFill>
        </p:spPr>
      </p:pic>
      <p:sp>
        <p:nvSpPr>
          <p:cNvPr id="3" name="Textfeld 2"/>
          <p:cNvSpPr txBox="1"/>
          <p:nvPr/>
        </p:nvSpPr>
        <p:spPr>
          <a:xfrm>
            <a:off x="352698" y="3089365"/>
            <a:ext cx="5486400" cy="3539430"/>
          </a:xfrm>
          <a:prstGeom prst="rect">
            <a:avLst/>
          </a:prstGeom>
          <a:solidFill>
            <a:schemeClr val="bg1">
              <a:alpha val="71000"/>
            </a:schemeClr>
          </a:solidFill>
        </p:spPr>
        <p:txBody>
          <a:bodyPr wrap="square" rtlCol="0">
            <a:spAutoFit/>
          </a:bodyPr>
          <a:lstStyle/>
          <a:p>
            <a:r>
              <a:rPr lang="de-DE" sz="2800" dirty="0" smtClean="0"/>
              <a:t>Schön ruhiger Weg ohne Menschenmassen aber auch ohne Wegzeichen (das GPS kennt den Weg aber gut genug – wenn es funktioniert…)</a:t>
            </a:r>
          </a:p>
          <a:p>
            <a:r>
              <a:rPr lang="de-DE" sz="2800" dirty="0" smtClean="0"/>
              <a:t>Nur was tun, wenn der Weg infolge von Windbruch und Borkenkäfer einfach unpassierbar wird ???</a:t>
            </a:r>
            <a:endParaRPr lang="de-DE" sz="2800" dirty="0"/>
          </a:p>
        </p:txBody>
      </p:sp>
    </p:spTree>
    <p:extLst>
      <p:ext uri="{BB962C8B-B14F-4D97-AF65-F5344CB8AC3E}">
        <p14:creationId xmlns:p14="http://schemas.microsoft.com/office/powerpoint/2010/main" val="674904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4" name="Textfeld 3"/>
          <p:cNvSpPr txBox="1"/>
          <p:nvPr/>
        </p:nvSpPr>
        <p:spPr>
          <a:xfrm>
            <a:off x="8334102" y="2286000"/>
            <a:ext cx="3383280" cy="3970318"/>
          </a:xfrm>
          <a:prstGeom prst="rect">
            <a:avLst/>
          </a:prstGeom>
          <a:solidFill>
            <a:schemeClr val="bg1"/>
          </a:solidFill>
        </p:spPr>
        <p:txBody>
          <a:bodyPr wrap="square" rtlCol="0">
            <a:spAutoFit/>
          </a:bodyPr>
          <a:lstStyle/>
          <a:p>
            <a:r>
              <a:rPr lang="de-DE" sz="2800" dirty="0" smtClean="0"/>
              <a:t>…. Das Ergebnis ist dann eine ziemlich miese Kletterpartie über abgestorbenes kratziges Holz, um auf  einen parallelen Wanderweg , ca. 100m entfernt zu gelangen</a:t>
            </a:r>
            <a:endParaRPr lang="de-DE" sz="2800" dirty="0"/>
          </a:p>
        </p:txBody>
      </p:sp>
    </p:spTree>
    <p:extLst>
      <p:ext uri="{BB962C8B-B14F-4D97-AF65-F5344CB8AC3E}">
        <p14:creationId xmlns:p14="http://schemas.microsoft.com/office/powerpoint/2010/main" val="3528244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527609" cy="6858000"/>
          </a:xfrm>
          <a:prstGeom prst="rect">
            <a:avLst/>
          </a:prstGeom>
        </p:spPr>
      </p:pic>
    </p:spTree>
    <p:extLst>
      <p:ext uri="{BB962C8B-B14F-4D97-AF65-F5344CB8AC3E}">
        <p14:creationId xmlns:p14="http://schemas.microsoft.com/office/powerpoint/2010/main" val="2916819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64487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938118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2407" y="1312528"/>
            <a:ext cx="6069476" cy="422211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812972" y="456682"/>
            <a:ext cx="6191794" cy="6001643"/>
          </a:xfrm>
          <a:prstGeom prst="rect">
            <a:avLst/>
          </a:prstGeom>
          <a:noFill/>
        </p:spPr>
        <p:txBody>
          <a:bodyPr wrap="square" rtlCol="0">
            <a:spAutoFit/>
          </a:bodyPr>
          <a:lstStyle/>
          <a:p>
            <a:r>
              <a:rPr lang="de-DE" sz="2400" b="1" dirty="0"/>
              <a:t>Die Hopfensäcke </a:t>
            </a:r>
            <a:r>
              <a:rPr lang="de-DE" sz="2400" dirty="0"/>
              <a:t>waren </a:t>
            </a:r>
            <a:r>
              <a:rPr lang="de-DE" sz="2400" dirty="0" smtClean="0"/>
              <a:t>jahrzehntelang </a:t>
            </a:r>
            <a:r>
              <a:rPr lang="de-DE" sz="2400" dirty="0"/>
              <a:t>nicht sichtbar, weil sie im dichten Fichtenwald lagen. Erst durch das Absterben des Waldes </a:t>
            </a:r>
            <a:r>
              <a:rPr lang="de-DE" sz="2400" dirty="0" smtClean="0"/>
              <a:t> durch den Borkenkäferbefall werden </a:t>
            </a:r>
            <a:r>
              <a:rPr lang="de-DE" sz="2400" dirty="0"/>
              <a:t>sie sichtbar. </a:t>
            </a:r>
            <a:r>
              <a:rPr lang="de-DE" sz="2400" dirty="0" smtClean="0"/>
              <a:t>In </a:t>
            </a:r>
            <a:r>
              <a:rPr lang="de-DE" sz="2400" dirty="0"/>
              <a:t>wenigen Jahren ist der nachwachsende W</a:t>
            </a:r>
            <a:r>
              <a:rPr lang="de-DE" sz="2400" dirty="0" smtClean="0"/>
              <a:t>ald </a:t>
            </a:r>
            <a:r>
              <a:rPr lang="de-DE" sz="2400" dirty="0"/>
              <a:t>wieder so hoch, dass sie kaum noch </a:t>
            </a:r>
            <a:r>
              <a:rPr lang="de-DE" sz="2400" dirty="0" smtClean="0"/>
              <a:t>erkennbar </a:t>
            </a:r>
            <a:r>
              <a:rPr lang="de-DE" sz="2400" dirty="0"/>
              <a:t>sein werden. Die Hopfensäcke sind ein typisches Beispiel von Wollsackverwitterung. Die Wollsackverwitterung ist eine besondere Form der Verwitterung von Gesteinen. Durch das Zusammenwirken von physikalischen und chemischen Prozessen entstehen bei der Wollsackverwitterung kantengerundete Gesteinsblöcke, die wie Kissen, Matratzen oder eben wie Wollsäcke übereinander gestapelt liegen.</a:t>
            </a:r>
          </a:p>
        </p:txBody>
      </p:sp>
    </p:spTree>
    <p:extLst>
      <p:ext uri="{BB962C8B-B14F-4D97-AF65-F5344CB8AC3E}">
        <p14:creationId xmlns:p14="http://schemas.microsoft.com/office/powerpoint/2010/main" val="3923333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11137" y="1530678"/>
            <a:ext cx="6054654" cy="3721999"/>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70816" y="916265"/>
            <a:ext cx="6184668" cy="4950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5037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198923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80640" y="1821506"/>
            <a:ext cx="5835364" cy="334188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02560" y="1882080"/>
            <a:ext cx="5798770" cy="3257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6463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79269" y="5394960"/>
            <a:ext cx="2739276" cy="1200329"/>
          </a:xfrm>
          <a:prstGeom prst="rect">
            <a:avLst/>
          </a:prstGeom>
          <a:noFill/>
        </p:spPr>
        <p:txBody>
          <a:bodyPr wrap="none" rtlCol="0">
            <a:spAutoFit/>
          </a:bodyPr>
          <a:lstStyle/>
          <a:p>
            <a:r>
              <a:rPr lang="de-DE" sz="3600" dirty="0" smtClean="0">
                <a:solidFill>
                  <a:schemeClr val="bg1"/>
                </a:solidFill>
              </a:rPr>
              <a:t>Moorstege – </a:t>
            </a:r>
            <a:br>
              <a:rPr lang="de-DE" sz="3600" dirty="0" smtClean="0">
                <a:solidFill>
                  <a:schemeClr val="bg1"/>
                </a:solidFill>
              </a:rPr>
            </a:br>
            <a:r>
              <a:rPr lang="de-DE" sz="3600" dirty="0" smtClean="0">
                <a:solidFill>
                  <a:schemeClr val="bg1"/>
                </a:solidFill>
              </a:rPr>
              <a:t>wie im </a:t>
            </a:r>
            <a:r>
              <a:rPr lang="de-DE" sz="3600" dirty="0" err="1" smtClean="0">
                <a:solidFill>
                  <a:schemeClr val="bg1"/>
                </a:solidFill>
              </a:rPr>
              <a:t>Venn</a:t>
            </a:r>
            <a:r>
              <a:rPr lang="de-DE" sz="3600" dirty="0" smtClean="0">
                <a:solidFill>
                  <a:schemeClr val="bg1"/>
                </a:solidFill>
              </a:rPr>
              <a:t> !</a:t>
            </a:r>
            <a:endParaRPr lang="de-DE" sz="3600" dirty="0">
              <a:solidFill>
                <a:schemeClr val="bg1"/>
              </a:solidFill>
            </a:endParaRPr>
          </a:p>
        </p:txBody>
      </p:sp>
    </p:spTree>
    <p:extLst>
      <p:ext uri="{BB962C8B-B14F-4D97-AF65-F5344CB8AC3E}">
        <p14:creationId xmlns:p14="http://schemas.microsoft.com/office/powerpoint/2010/main" val="37604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29078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53803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78824" y="4990012"/>
            <a:ext cx="6910250" cy="1815882"/>
          </a:xfrm>
          <a:prstGeom prst="rect">
            <a:avLst/>
          </a:prstGeom>
          <a:noFill/>
        </p:spPr>
        <p:txBody>
          <a:bodyPr wrap="square" rtlCol="0">
            <a:spAutoFit/>
          </a:bodyPr>
          <a:lstStyle/>
          <a:p>
            <a:r>
              <a:rPr lang="de-DE" sz="2800" dirty="0" smtClean="0">
                <a:solidFill>
                  <a:schemeClr val="bg1"/>
                </a:solidFill>
              </a:rPr>
              <a:t>Ein letzter Blick von </a:t>
            </a:r>
            <a:r>
              <a:rPr lang="de-DE" sz="2800" dirty="0" err="1" smtClean="0">
                <a:solidFill>
                  <a:schemeClr val="bg1"/>
                </a:solidFill>
              </a:rPr>
              <a:t>Torfhaus</a:t>
            </a:r>
            <a:r>
              <a:rPr lang="de-DE" sz="2800" dirty="0" smtClean="0">
                <a:solidFill>
                  <a:schemeClr val="bg1"/>
                </a:solidFill>
              </a:rPr>
              <a:t> auf den Brocken</a:t>
            </a:r>
          </a:p>
          <a:p>
            <a:r>
              <a:rPr lang="de-DE" sz="2800" dirty="0" smtClean="0">
                <a:solidFill>
                  <a:schemeClr val="bg1"/>
                </a:solidFill>
              </a:rPr>
              <a:t>Hier in </a:t>
            </a:r>
            <a:r>
              <a:rPr lang="de-DE" sz="2800" dirty="0" err="1" smtClean="0">
                <a:solidFill>
                  <a:schemeClr val="bg1"/>
                </a:solidFill>
              </a:rPr>
              <a:t>Torfhaus</a:t>
            </a:r>
            <a:r>
              <a:rPr lang="de-DE" sz="2800" dirty="0" smtClean="0">
                <a:solidFill>
                  <a:schemeClr val="bg1"/>
                </a:solidFill>
              </a:rPr>
              <a:t> waren zur Zeit des kalten Krieges übrigens die westlichen Abhöranlagen aufgestellt….</a:t>
            </a:r>
            <a:endParaRPr lang="de-DE" sz="2800" dirty="0">
              <a:solidFill>
                <a:schemeClr val="bg1"/>
              </a:solidFill>
            </a:endParaRPr>
          </a:p>
        </p:txBody>
      </p:sp>
    </p:spTree>
    <p:extLst>
      <p:ext uri="{BB962C8B-B14F-4D97-AF65-F5344CB8AC3E}">
        <p14:creationId xmlns:p14="http://schemas.microsoft.com/office/powerpoint/2010/main" val="12109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83326" y="4898572"/>
            <a:ext cx="7589519" cy="1569660"/>
          </a:xfrm>
          <a:prstGeom prst="rect">
            <a:avLst/>
          </a:prstGeom>
          <a:solidFill>
            <a:schemeClr val="bg1">
              <a:alpha val="80000"/>
            </a:schemeClr>
          </a:solidFill>
        </p:spPr>
        <p:txBody>
          <a:bodyPr wrap="square" rtlCol="0">
            <a:spAutoFit/>
          </a:bodyPr>
          <a:lstStyle/>
          <a:p>
            <a:r>
              <a:rPr lang="de-DE" sz="2400" b="1" dirty="0" smtClean="0"/>
              <a:t>Jugendherberge </a:t>
            </a:r>
            <a:r>
              <a:rPr lang="de-DE" sz="2400" b="1" dirty="0" err="1" smtClean="0"/>
              <a:t>Torfhaus</a:t>
            </a:r>
            <a:r>
              <a:rPr lang="de-DE" sz="2400" b="1" dirty="0" smtClean="0"/>
              <a:t> </a:t>
            </a:r>
            <a:r>
              <a:rPr lang="de-DE" sz="2400" dirty="0" smtClean="0"/>
              <a:t>– wieder geöffnet aber ohne  Gruppen: nur (wenige) Einzelgäste und (noch weniger) Familien mit Maske, ohne Bistro und ohne Aufenthalt in den Gemeinschafträumen. Kommunikation – nein danke !</a:t>
            </a:r>
            <a:endParaRPr lang="de-DE" sz="2400" dirty="0"/>
          </a:p>
        </p:txBody>
      </p:sp>
    </p:spTree>
    <p:extLst>
      <p:ext uri="{BB962C8B-B14F-4D97-AF65-F5344CB8AC3E}">
        <p14:creationId xmlns:p14="http://schemas.microsoft.com/office/powerpoint/2010/main" val="40346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653995" y="1553279"/>
            <a:ext cx="6490252" cy="3826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203" y="4785456"/>
            <a:ext cx="10886200" cy="96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259" y="5732607"/>
            <a:ext cx="10898257" cy="929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0200" y="918440"/>
            <a:ext cx="4899991" cy="2752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9203" y="150928"/>
            <a:ext cx="4441593" cy="2724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8090880" y="263911"/>
            <a:ext cx="3239669" cy="400110"/>
          </a:xfrm>
          <a:prstGeom prst="rect">
            <a:avLst/>
          </a:prstGeom>
          <a:noFill/>
        </p:spPr>
        <p:txBody>
          <a:bodyPr wrap="none" rtlCol="0">
            <a:spAutoFit/>
          </a:bodyPr>
          <a:lstStyle/>
          <a:p>
            <a:r>
              <a:rPr lang="de-DE" sz="2000" b="1" dirty="0" smtClean="0"/>
              <a:t>Hirsch Apotheke in </a:t>
            </a:r>
            <a:r>
              <a:rPr lang="de-DE" sz="2000" b="1" dirty="0" err="1" smtClean="0"/>
              <a:t>Ilsenburg</a:t>
            </a:r>
            <a:endParaRPr lang="de-DE" sz="2000" b="1" dirty="0"/>
          </a:p>
        </p:txBody>
      </p:sp>
      <p:sp>
        <p:nvSpPr>
          <p:cNvPr id="8" name="Textfeld 7"/>
          <p:cNvSpPr txBox="1"/>
          <p:nvPr/>
        </p:nvSpPr>
        <p:spPr>
          <a:xfrm>
            <a:off x="6437854" y="119421"/>
            <a:ext cx="5553010" cy="62478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2000" b="1" dirty="0" smtClean="0"/>
              <a:t>Als ich den Spruch und die für ein Fachwerkhaus ungewöhnlichen Bilder sah, habe ich erstmal mächtig  gestutzt -  und dann versucht zu recherchieren:</a:t>
            </a:r>
          </a:p>
          <a:p>
            <a:r>
              <a:rPr lang="de-DE" sz="2000" b="1" dirty="0" smtClean="0"/>
              <a:t>Das Haus scheint 1939 erbaut zu sein – der Spruch (schon 1930 bekannt) war  während der DDR Zeit abgedeckt und wurde 1989 direkt nach der Grenzöffnung wieder sichtbar gemacht. Er stammt von dem </a:t>
            </a:r>
            <a:r>
              <a:rPr lang="de-DE" sz="2000" b="1" dirty="0"/>
              <a:t>Lehrer und Dichter Joseph Hieß (1904-1973) der auch unter dem Pseudonym Roderich auftrat und als Autor schon zur </a:t>
            </a:r>
            <a:r>
              <a:rPr lang="de-DE" sz="2000" b="1" dirty="0" smtClean="0"/>
              <a:t>Nazizeit </a:t>
            </a:r>
            <a:r>
              <a:rPr lang="de-DE" sz="2000" b="1" dirty="0"/>
              <a:t>tätig </a:t>
            </a:r>
            <a:r>
              <a:rPr lang="de-DE" sz="2000" b="1" dirty="0" smtClean="0"/>
              <a:t>war. Nach </a:t>
            </a:r>
            <a:r>
              <a:rPr lang="de-DE" sz="2000" b="1" dirty="0"/>
              <a:t>1945 </a:t>
            </a:r>
            <a:r>
              <a:rPr lang="de-DE" sz="2000" b="1" dirty="0" smtClean="0"/>
              <a:t>wurde er zu </a:t>
            </a:r>
            <a:r>
              <a:rPr lang="de-DE" sz="2000" b="1" dirty="0"/>
              <a:t>einer der Leitfiguren des Rechtsextremismus </a:t>
            </a:r>
            <a:r>
              <a:rPr lang="de-DE" sz="2000" b="1" dirty="0" smtClean="0"/>
              <a:t>in Österreich. </a:t>
            </a:r>
            <a:r>
              <a:rPr lang="de-DE" sz="2000" b="1" dirty="0"/>
              <a:t>Hieß gründete 1963 den Kulturverein „Dichterstein Offenhausen“, der in der Gemeinde Offenhausen (Bezirk Wels-Land) eine monumentale Anlage zur Würdigung von rund 400 „völkischen Dichtern“ mit dem Leitspruch </a:t>
            </a:r>
            <a:r>
              <a:rPr lang="de-DE" sz="2000" b="1" dirty="0" smtClean="0"/>
              <a:t>des </a:t>
            </a:r>
            <a:r>
              <a:rPr lang="de-DE" sz="2000" b="1" dirty="0"/>
              <a:t>Nazi-Dichters Erwin Guido </a:t>
            </a:r>
            <a:r>
              <a:rPr lang="de-DE" sz="2000" b="1" dirty="0" err="1"/>
              <a:t>Kolbenheyers</a:t>
            </a:r>
            <a:r>
              <a:rPr lang="de-DE" sz="2000" b="1" dirty="0"/>
              <a:t> „Wer den Geist verrät, verrät sein Volk</a:t>
            </a:r>
            <a:r>
              <a:rPr lang="de-DE" sz="2000" b="1" dirty="0" smtClean="0"/>
              <a:t>“ gründete. </a:t>
            </a:r>
            <a:endParaRPr lang="de-DE" sz="2000" b="1" dirty="0"/>
          </a:p>
        </p:txBody>
      </p:sp>
      <p:sp>
        <p:nvSpPr>
          <p:cNvPr id="9" name="Textfeld 8"/>
          <p:cNvSpPr txBox="1"/>
          <p:nvPr/>
        </p:nvSpPr>
        <p:spPr>
          <a:xfrm>
            <a:off x="369065" y="3314686"/>
            <a:ext cx="5334152" cy="1200329"/>
          </a:xfrm>
          <a:prstGeom prst="rect">
            <a:avLst/>
          </a:prstGeom>
          <a:solidFill>
            <a:schemeClr val="accent1">
              <a:lumMod val="20000"/>
              <a:lumOff val="80000"/>
            </a:schemeClr>
          </a:solidFill>
          <a:ln w="0">
            <a:solidFill>
              <a:schemeClr val="dk1"/>
            </a:solidFill>
          </a:ln>
        </p:spPr>
        <p:txBody>
          <a:bodyPr wrap="square" rtlCol="0">
            <a:spAutoFit/>
          </a:bodyPr>
          <a:lstStyle/>
          <a:p>
            <a:r>
              <a:rPr lang="de-DE" dirty="0">
                <a:latin typeface="Gentium Book Basic" panose="02000503060000020004" pitchFamily="2" charset="0"/>
                <a:ea typeface="Adobe Gothic Std B" panose="020B0800000000000000" pitchFamily="34" charset="-128"/>
              </a:rPr>
              <a:t>„Wir glauben daran, dass ein Volk nie vergeht, solange der Bruder zum Bruder steht! </a:t>
            </a:r>
            <a:r>
              <a:rPr lang="de-DE" dirty="0" smtClean="0">
                <a:latin typeface="Gentium Book Basic" panose="02000503060000020004" pitchFamily="2" charset="0"/>
                <a:ea typeface="Adobe Gothic Std B" panose="020B0800000000000000" pitchFamily="34" charset="-128"/>
              </a:rPr>
              <a:t/>
            </a:r>
            <a:br>
              <a:rPr lang="de-DE" dirty="0" smtClean="0">
                <a:latin typeface="Gentium Book Basic" panose="02000503060000020004" pitchFamily="2" charset="0"/>
                <a:ea typeface="Adobe Gothic Std B" panose="020B0800000000000000" pitchFamily="34" charset="-128"/>
              </a:rPr>
            </a:br>
            <a:r>
              <a:rPr lang="de-DE" dirty="0" smtClean="0">
                <a:latin typeface="Gentium Book Basic" panose="02000503060000020004" pitchFamily="2" charset="0"/>
                <a:ea typeface="Adobe Gothic Std B" panose="020B0800000000000000" pitchFamily="34" charset="-128"/>
              </a:rPr>
              <a:t>Solange </a:t>
            </a:r>
            <a:r>
              <a:rPr lang="de-DE" dirty="0">
                <a:latin typeface="Gentium Book Basic" panose="02000503060000020004" pitchFamily="2" charset="0"/>
                <a:ea typeface="Adobe Gothic Std B" panose="020B0800000000000000" pitchFamily="34" charset="-128"/>
              </a:rPr>
              <a:t>wir einig </a:t>
            </a:r>
            <a:r>
              <a:rPr lang="de-DE" dirty="0" smtClean="0">
                <a:latin typeface="Gentium Book Basic" panose="02000503060000020004" pitchFamily="2" charset="0"/>
                <a:ea typeface="Adobe Gothic Std B" panose="020B0800000000000000" pitchFamily="34" charset="-128"/>
              </a:rPr>
              <a:t>zum Schutze bereit</a:t>
            </a:r>
            <a:r>
              <a:rPr lang="de-DE" dirty="0">
                <a:latin typeface="Gentium Book Basic" panose="02000503060000020004" pitchFamily="2" charset="0"/>
                <a:ea typeface="Adobe Gothic Std B" panose="020B0800000000000000" pitchFamily="34" charset="-128"/>
              </a:rPr>
              <a:t>, ist unser das Leben, ist unser die Zeit</a:t>
            </a:r>
            <a:r>
              <a:rPr lang="de-DE" dirty="0" smtClean="0">
                <a:latin typeface="Gentium Book Basic" panose="02000503060000020004" pitchFamily="2" charset="0"/>
                <a:ea typeface="Adobe Gothic Std B" panose="020B0800000000000000" pitchFamily="34" charset="-128"/>
              </a:rPr>
              <a:t>!“</a:t>
            </a:r>
            <a:endParaRPr lang="de-DE" dirty="0">
              <a:latin typeface="Gentium Book Basic" panose="02000503060000020004" pitchFamily="2" charset="0"/>
              <a:ea typeface="Adobe Gothic Std B" panose="020B0800000000000000" pitchFamily="34" charset="-128"/>
            </a:endParaRPr>
          </a:p>
        </p:txBody>
      </p:sp>
    </p:spTree>
    <p:extLst>
      <p:ext uri="{BB962C8B-B14F-4D97-AF65-F5344CB8AC3E}">
        <p14:creationId xmlns:p14="http://schemas.microsoft.com/office/powerpoint/2010/main" val="7660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500" fill="hold"/>
                                        <p:tgtEl>
                                          <p:spTgt spid="9"/>
                                        </p:tgtEl>
                                        <p:attrNameLst>
                                          <p:attrName>ppt_w</p:attrName>
                                        </p:attrNameLst>
                                      </p:cBhvr>
                                      <p:tavLst>
                                        <p:tav tm="0">
                                          <p:val>
                                            <p:fltVal val="0"/>
                                          </p:val>
                                        </p:tav>
                                        <p:tav tm="100000">
                                          <p:val>
                                            <p:strVal val="#ppt_w"/>
                                          </p:val>
                                        </p:tav>
                                      </p:tavLst>
                                    </p:anim>
                                    <p:anim calcmode="lin" valueType="num">
                                      <p:cBhvr>
                                        <p:cTn id="28" dur="1500" fill="hold"/>
                                        <p:tgtEl>
                                          <p:spTgt spid="9"/>
                                        </p:tgtEl>
                                        <p:attrNameLst>
                                          <p:attrName>ppt_h</p:attrName>
                                        </p:attrNameLst>
                                      </p:cBhvr>
                                      <p:tavLst>
                                        <p:tav tm="0">
                                          <p:val>
                                            <p:fltVal val="0"/>
                                          </p:val>
                                        </p:tav>
                                        <p:tav tm="100000">
                                          <p:val>
                                            <p:strVal val="#ppt_h"/>
                                          </p:val>
                                        </p:tav>
                                      </p:tavLst>
                                    </p:anim>
                                    <p:animEffect transition="in" filter="fade">
                                      <p:cBhvr>
                                        <p:cTn id="29" dur="1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76" y="0"/>
            <a:ext cx="12238076" cy="6858000"/>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848" y="2237103"/>
            <a:ext cx="6421822" cy="41952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2083" y="1250732"/>
            <a:ext cx="10761902" cy="6045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235131" y="174258"/>
            <a:ext cx="7667897" cy="1569660"/>
          </a:xfrm>
          <a:prstGeom prst="rect">
            <a:avLst/>
          </a:prstGeom>
          <a:solidFill>
            <a:schemeClr val="bg1">
              <a:alpha val="90000"/>
            </a:schemeClr>
          </a:solidFill>
        </p:spPr>
        <p:txBody>
          <a:bodyPr wrap="square" rtlCol="0">
            <a:spAutoFit/>
          </a:bodyPr>
          <a:lstStyle/>
          <a:p>
            <a:r>
              <a:rPr lang="de-DE" sz="2400" dirty="0" smtClean="0"/>
              <a:t>… deshalb haben wir ein Restaurant  für den Abend gesucht (die meisten Gaststätten in </a:t>
            </a:r>
            <a:r>
              <a:rPr lang="de-DE" sz="2400" dirty="0" err="1" smtClean="0"/>
              <a:t>Torfhaus</a:t>
            </a:r>
            <a:r>
              <a:rPr lang="de-DE" sz="2400" dirty="0" smtClean="0"/>
              <a:t> hatten allerdings noch geschlossen). Die „Bavaria Alm“ war geöffnet – und neben gutem Essen gab‘s auch  noch sehr leckere Getränke !</a:t>
            </a:r>
            <a:endParaRPr lang="de-DE" sz="2400" dirty="0"/>
          </a:p>
        </p:txBody>
      </p:sp>
    </p:spTree>
    <p:extLst>
      <p:ext uri="{BB962C8B-B14F-4D97-AF65-F5344CB8AC3E}">
        <p14:creationId xmlns:p14="http://schemas.microsoft.com/office/powerpoint/2010/main" val="7475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500" fill="hold"/>
                                        <p:tgtEl>
                                          <p:spTgt spid="4"/>
                                        </p:tgtEl>
                                        <p:attrNameLst>
                                          <p:attrName>ppt_w</p:attrName>
                                        </p:attrNameLst>
                                      </p:cBhvr>
                                      <p:tavLst>
                                        <p:tav tm="0">
                                          <p:val>
                                            <p:fltVal val="0"/>
                                          </p:val>
                                        </p:tav>
                                        <p:tav tm="100000">
                                          <p:val>
                                            <p:strVal val="#ppt_w"/>
                                          </p:val>
                                        </p:tav>
                                      </p:tavLst>
                                    </p:anim>
                                    <p:anim calcmode="lin" valueType="num">
                                      <p:cBhvr>
                                        <p:cTn id="18" dur="1500" fill="hold"/>
                                        <p:tgtEl>
                                          <p:spTgt spid="4"/>
                                        </p:tgtEl>
                                        <p:attrNameLst>
                                          <p:attrName>ppt_h</p:attrName>
                                        </p:attrNameLst>
                                      </p:cBhvr>
                                      <p:tavLst>
                                        <p:tav tm="0">
                                          <p:val>
                                            <p:fltVal val="0"/>
                                          </p:val>
                                        </p:tav>
                                        <p:tav tm="100000">
                                          <p:val>
                                            <p:strVal val="#ppt_h"/>
                                          </p:val>
                                        </p:tav>
                                      </p:tavLst>
                                    </p:anim>
                                    <p:animEffect transition="in" filter="fade">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991794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627017" y="4963886"/>
            <a:ext cx="4065087" cy="1261884"/>
          </a:xfrm>
          <a:prstGeom prst="rect">
            <a:avLst/>
          </a:prstGeom>
          <a:solidFill>
            <a:schemeClr val="bg1">
              <a:alpha val="71000"/>
            </a:schemeClr>
          </a:solidFill>
        </p:spPr>
        <p:txBody>
          <a:bodyPr wrap="none" rtlCol="0">
            <a:spAutoFit/>
          </a:bodyPr>
          <a:lstStyle/>
          <a:p>
            <a:r>
              <a:rPr lang="de-DE" sz="3200" dirty="0" smtClean="0"/>
              <a:t>Sonntag, 22. Juni</a:t>
            </a:r>
          </a:p>
          <a:p>
            <a:r>
              <a:rPr lang="de-DE" sz="4400" dirty="0" err="1" smtClean="0"/>
              <a:t>Torfhaus</a:t>
            </a:r>
            <a:r>
              <a:rPr lang="de-DE" sz="4400" dirty="0" smtClean="0"/>
              <a:t> - Goslar</a:t>
            </a:r>
            <a:endParaRPr lang="de-DE" sz="4400" dirty="0"/>
          </a:p>
        </p:txBody>
      </p:sp>
    </p:spTree>
    <p:extLst>
      <p:ext uri="{BB962C8B-B14F-4D97-AF65-F5344CB8AC3E}">
        <p14:creationId xmlns:p14="http://schemas.microsoft.com/office/powerpoint/2010/main" val="140186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95505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8544272" y="5877272"/>
            <a:ext cx="3034100" cy="707886"/>
          </a:xfrm>
          <a:prstGeom prst="rect">
            <a:avLst/>
          </a:prstGeom>
          <a:noFill/>
        </p:spPr>
        <p:txBody>
          <a:bodyPr wrap="none" rtlCol="0">
            <a:spAutoFit/>
          </a:bodyPr>
          <a:lstStyle/>
          <a:p>
            <a:r>
              <a:rPr lang="de-DE" sz="4000" dirty="0" err="1" smtClean="0">
                <a:solidFill>
                  <a:schemeClr val="bg1"/>
                </a:solidFill>
              </a:rPr>
              <a:t>Okertalsperre</a:t>
            </a:r>
            <a:endParaRPr lang="de-DE" sz="4000" dirty="0">
              <a:solidFill>
                <a:schemeClr val="bg1"/>
              </a:solidFill>
            </a:endParaRPr>
          </a:p>
        </p:txBody>
      </p:sp>
    </p:spTree>
    <p:extLst>
      <p:ext uri="{BB962C8B-B14F-4D97-AF65-F5344CB8AC3E}">
        <p14:creationId xmlns:p14="http://schemas.microsoft.com/office/powerpoint/2010/main" val="1902053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378292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33540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2124" y="1438304"/>
            <a:ext cx="6292983" cy="3981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50329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5203762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35138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89767" l="16150" r="98042"/>
                    </a14:imgEffect>
                  </a14:imgLayer>
                </a14:imgProps>
              </a:ext>
              <a:ext uri="{28A0092B-C50C-407E-A947-70E740481C1C}">
                <a14:useLocalDpi xmlns:a14="http://schemas.microsoft.com/office/drawing/2010/main"/>
              </a:ext>
            </a:extLst>
          </a:blip>
          <a:srcRect/>
          <a:stretch/>
        </p:blipFill>
        <p:spPr>
          <a:xfrm>
            <a:off x="-1439920" y="-473699"/>
            <a:ext cx="8650015" cy="6065204"/>
          </a:xfrm>
          <a:prstGeom prst="rect">
            <a:avLst/>
          </a:prstGeom>
        </p:spPr>
      </p:pic>
      <p:sp>
        <p:nvSpPr>
          <p:cNvPr id="4" name="Textfeld 3"/>
          <p:cNvSpPr txBox="1"/>
          <p:nvPr/>
        </p:nvSpPr>
        <p:spPr>
          <a:xfrm>
            <a:off x="437563" y="5173855"/>
            <a:ext cx="11147050" cy="1384995"/>
          </a:xfrm>
          <a:prstGeom prst="rect">
            <a:avLst/>
          </a:prstGeom>
          <a:solidFill>
            <a:schemeClr val="bg1">
              <a:alpha val="91000"/>
            </a:schemeClr>
          </a:solidFill>
        </p:spPr>
        <p:txBody>
          <a:bodyPr wrap="square" rtlCol="0">
            <a:spAutoFit/>
          </a:bodyPr>
          <a:lstStyle/>
          <a:p>
            <a:r>
              <a:rPr lang="de-DE" sz="2800" dirty="0" smtClean="0"/>
              <a:t>Direkt am Wanderweg auf den Brocken – dem „Heinrich Heine Weg“ liegt unser Hotel – schon etwas in die Jahre gekommen und durch Corona noch etwas weniger belebt…</a:t>
            </a:r>
            <a:endParaRPr lang="de-DE" sz="2800" dirty="0"/>
          </a:p>
        </p:txBody>
      </p:sp>
    </p:spTree>
    <p:extLst>
      <p:ext uri="{BB962C8B-B14F-4D97-AF65-F5344CB8AC3E}">
        <p14:creationId xmlns:p14="http://schemas.microsoft.com/office/powerpoint/2010/main" val="176369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913597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223575" y="1476670"/>
            <a:ext cx="6171583" cy="3916077"/>
          </a:xfrm>
          <a:prstGeom prst="rect">
            <a:avLst/>
          </a:prstGeom>
          <a:solidFill>
            <a:schemeClr val="accent6">
              <a:lumMod val="20000"/>
              <a:lumOff val="8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15699" y="1486421"/>
            <a:ext cx="6171584" cy="3896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22459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147392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703"/>
            <a:ext cx="12192001" cy="6880983"/>
          </a:xfrm>
          <a:prstGeom prst="rect">
            <a:avLst/>
          </a:prstGeom>
        </p:spPr>
      </p:pic>
    </p:spTree>
    <p:extLst>
      <p:ext uri="{BB962C8B-B14F-4D97-AF65-F5344CB8AC3E}">
        <p14:creationId xmlns:p14="http://schemas.microsoft.com/office/powerpoint/2010/main" val="3050419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071279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39634" y="5799909"/>
            <a:ext cx="6663042" cy="646331"/>
          </a:xfrm>
          <a:prstGeom prst="rect">
            <a:avLst/>
          </a:prstGeom>
          <a:noFill/>
        </p:spPr>
        <p:txBody>
          <a:bodyPr wrap="none" rtlCol="0">
            <a:spAutoFit/>
          </a:bodyPr>
          <a:lstStyle/>
          <a:p>
            <a:r>
              <a:rPr lang="de-DE" sz="3600" dirty="0" smtClean="0">
                <a:solidFill>
                  <a:schemeClr val="bg1"/>
                </a:solidFill>
              </a:rPr>
              <a:t>Blick auf Goslar vom </a:t>
            </a:r>
            <a:r>
              <a:rPr lang="de-DE" sz="3600" dirty="0" err="1" smtClean="0">
                <a:solidFill>
                  <a:schemeClr val="bg1"/>
                </a:solidFill>
              </a:rPr>
              <a:t>Rammelsberg</a:t>
            </a:r>
            <a:endParaRPr lang="de-DE" sz="3600" dirty="0">
              <a:solidFill>
                <a:schemeClr val="bg1"/>
              </a:solidFill>
            </a:endParaRPr>
          </a:p>
        </p:txBody>
      </p:sp>
    </p:spTree>
    <p:extLst>
      <p:ext uri="{BB962C8B-B14F-4D97-AF65-F5344CB8AC3E}">
        <p14:creationId xmlns:p14="http://schemas.microsoft.com/office/powerpoint/2010/main" val="15453842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014366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225133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214591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23391" y="5252858"/>
            <a:ext cx="2190023" cy="1015663"/>
          </a:xfrm>
          <a:prstGeom prst="rect">
            <a:avLst/>
          </a:prstGeom>
          <a:noFill/>
        </p:spPr>
        <p:txBody>
          <a:bodyPr wrap="none" rtlCol="0">
            <a:spAutoFit/>
          </a:bodyPr>
          <a:lstStyle/>
          <a:p>
            <a:r>
              <a:rPr lang="de-DE" sz="6000" dirty="0" smtClean="0">
                <a:solidFill>
                  <a:schemeClr val="bg1"/>
                </a:solidFill>
              </a:rPr>
              <a:t>Goslar</a:t>
            </a:r>
            <a:endParaRPr lang="de-DE" sz="6000" dirty="0">
              <a:solidFill>
                <a:schemeClr val="bg1"/>
              </a:solidFill>
            </a:endParaRP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95036">
            <a:off x="439791" y="454643"/>
            <a:ext cx="1017078" cy="1133316"/>
          </a:xfrm>
          <a:prstGeom prst="rect">
            <a:avLst/>
          </a:prstGeom>
        </p:spPr>
      </p:pic>
      <p:sp>
        <p:nvSpPr>
          <p:cNvPr id="5" name="Textfeld 4"/>
          <p:cNvSpPr txBox="1"/>
          <p:nvPr/>
        </p:nvSpPr>
        <p:spPr>
          <a:xfrm>
            <a:off x="10011317" y="6093296"/>
            <a:ext cx="1838388" cy="584775"/>
          </a:xfrm>
          <a:prstGeom prst="rect">
            <a:avLst/>
          </a:prstGeom>
          <a:noFill/>
        </p:spPr>
        <p:txBody>
          <a:bodyPr wrap="none" rtlCol="0">
            <a:spAutoFit/>
          </a:bodyPr>
          <a:lstStyle/>
          <a:p>
            <a:r>
              <a:rPr lang="de-DE" sz="3200" dirty="0" smtClean="0">
                <a:solidFill>
                  <a:schemeClr val="bg1"/>
                </a:solidFill>
              </a:rPr>
              <a:t>Kahnteich</a:t>
            </a:r>
            <a:endParaRPr lang="de-DE" sz="3200" dirty="0">
              <a:solidFill>
                <a:schemeClr val="bg1"/>
              </a:solidFill>
            </a:endParaRPr>
          </a:p>
        </p:txBody>
      </p:sp>
      <p:sp>
        <p:nvSpPr>
          <p:cNvPr id="6" name="Textfeld 5"/>
          <p:cNvSpPr txBox="1"/>
          <p:nvPr/>
        </p:nvSpPr>
        <p:spPr>
          <a:xfrm>
            <a:off x="7104112" y="291526"/>
            <a:ext cx="4824535" cy="4524315"/>
          </a:xfrm>
          <a:prstGeom prst="rect">
            <a:avLst/>
          </a:prstGeom>
          <a:solidFill>
            <a:schemeClr val="bg1">
              <a:alpha val="78000"/>
            </a:schemeClr>
          </a:solidFill>
        </p:spPr>
        <p:txBody>
          <a:bodyPr wrap="square" rtlCol="0">
            <a:spAutoFit/>
          </a:bodyPr>
          <a:lstStyle/>
          <a:p>
            <a:r>
              <a:rPr lang="de-DE" sz="2400" dirty="0" smtClean="0"/>
              <a:t>Der </a:t>
            </a:r>
            <a:r>
              <a:rPr lang="de-DE" sz="2400" dirty="0"/>
              <a:t>979 erstmals erwähnte Bergbauort wurde etwa zur selben Zeit Sitz einer Kaiserpfalz und entwickelte sich bis zum 13. Jahrhundert kontinuierlich zur Stadt weiter. 1290 erlangte Goslar die Reichsunmittelbarkeit und behielt bis zur Mediatisierung 1802 den Status einer selbständigen Reichsstadt im Heiligen Römischen Reich, was sich im Stadtwappen widerspiegelt</a:t>
            </a:r>
            <a:r>
              <a:rPr lang="de-DE" sz="2400" dirty="0" smtClean="0"/>
              <a:t>.</a:t>
            </a:r>
            <a:endParaRPr lang="de-DE" sz="2400" dirty="0"/>
          </a:p>
        </p:txBody>
      </p:sp>
    </p:spTree>
    <p:extLst>
      <p:ext uri="{BB962C8B-B14F-4D97-AF65-F5344CB8AC3E}">
        <p14:creationId xmlns:p14="http://schemas.microsoft.com/office/powerpoint/2010/main" val="1689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0970" y="225041"/>
            <a:ext cx="6297672" cy="4187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03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330677"/>
            <a:ext cx="5643155" cy="3169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4655840" y="52856"/>
            <a:ext cx="7362312" cy="6616504"/>
          </a:xfrm>
          <a:prstGeom prst="rect">
            <a:avLst/>
          </a:prstGeom>
          <a:solidFill>
            <a:schemeClr val="bg1">
              <a:alpha val="84000"/>
            </a:schemeClr>
          </a:solidFill>
        </p:spPr>
        <p:txBody>
          <a:bodyPr wrap="square" rtlCol="0">
            <a:spAutoFit/>
          </a:bodyPr>
          <a:lstStyle/>
          <a:p>
            <a:r>
              <a:rPr lang="de-DE" sz="2000" dirty="0"/>
              <a:t>Die </a:t>
            </a:r>
            <a:r>
              <a:rPr lang="de-DE" sz="2000" b="1" dirty="0"/>
              <a:t>Kaiserpfalz </a:t>
            </a:r>
            <a:r>
              <a:rPr lang="de-DE" sz="2000" b="1" dirty="0" smtClean="0"/>
              <a:t>Goslar </a:t>
            </a:r>
            <a:r>
              <a:rPr lang="de-DE" sz="2000" dirty="0" smtClean="0"/>
              <a:t>ist </a:t>
            </a:r>
            <a:r>
              <a:rPr lang="de-DE" sz="2000" dirty="0"/>
              <a:t>der größte und zugleich besterhaltene Profanbau des 11. Jahrhunderts in Deutschland. </a:t>
            </a:r>
            <a:r>
              <a:rPr lang="de-DE" sz="2000" dirty="0" smtClean="0"/>
              <a:t>Bereits </a:t>
            </a:r>
            <a:r>
              <a:rPr lang="de-DE" sz="2000" dirty="0"/>
              <a:t>Heinrich II. hatte um 1005 einen ersten </a:t>
            </a:r>
            <a:r>
              <a:rPr lang="de-DE" sz="2000" dirty="0" err="1"/>
              <a:t>Pfalzbau</a:t>
            </a:r>
            <a:r>
              <a:rPr lang="de-DE" sz="2000" dirty="0"/>
              <a:t> in Goslar errichten lassen, der, sicher aufgrund der reichen </a:t>
            </a:r>
            <a:r>
              <a:rPr lang="de-DE" sz="2000" dirty="0" err="1"/>
              <a:t>Erzfunde</a:t>
            </a:r>
            <a:r>
              <a:rPr lang="de-DE" sz="2000" dirty="0"/>
              <a:t> des nahen </a:t>
            </a:r>
            <a:r>
              <a:rPr lang="de-DE" sz="2000" dirty="0" err="1"/>
              <a:t>Rammelsbergs</a:t>
            </a:r>
            <a:r>
              <a:rPr lang="de-DE" sz="2000" dirty="0"/>
              <a:t>, der unweit gelegenen Pfalz </a:t>
            </a:r>
            <a:r>
              <a:rPr lang="de-DE" sz="2000" dirty="0" err="1"/>
              <a:t>Werla</a:t>
            </a:r>
            <a:r>
              <a:rPr lang="de-DE" sz="2000" dirty="0"/>
              <a:t> schnell den Rang ablief. Vollendet und zugleich zum Höhepunkt geführt wurde das Areal von seinem Sohn, Heinrich </a:t>
            </a:r>
            <a:r>
              <a:rPr lang="de-DE" sz="2000" dirty="0" smtClean="0"/>
              <a:t>III. </a:t>
            </a:r>
            <a:r>
              <a:rPr lang="de-DE" sz="2000" dirty="0"/>
              <a:t>Dieser berief 1048 einen der bedeutendsten Baumeister seiner Zeit, den späteren Bischof von Osnabrück, Benno II., nach Goslar. Unter dessen Leitung wurden in der ersten Hälfte der 1050er Jahre die Bauten beendet</a:t>
            </a:r>
            <a:r>
              <a:rPr lang="de-DE" sz="2000" dirty="0" smtClean="0"/>
              <a:t>. </a:t>
            </a:r>
            <a:r>
              <a:rPr lang="de-DE" sz="2000" dirty="0"/>
              <a:t>Das Zentrum des Kaiserhauses stellt der zweigeschossige Saalbau dar. Der obere Saal wird als „Sommersaal“ bezeichnet. Mit sechs großen Rundbogenöffnungen und einem ebenfalls stark bogen-strukturierten Mittelbereich in seiner Ostfassade, der wohl auf einen Altan führte, ist der Raum durch das Mauerwerk „nach außen hin geöffnet“. Möglicherweise wurde so dem „thingrecht“ genüge getan, wonach ein Gericht unter freiem Himmel abgehalten werden sollte. Der untere Saal führt die Bezeichnung „Wintersaal“. </a:t>
            </a:r>
            <a:r>
              <a:rPr lang="de-DE" sz="2000" dirty="0" smtClean="0"/>
              <a:t>Im </a:t>
            </a:r>
            <a:r>
              <a:rPr lang="de-DE" sz="2000" dirty="0"/>
              <a:t>Wintersaal findet sich eine Warmluftheizung</a:t>
            </a:r>
            <a:r>
              <a:rPr lang="de-DE" sz="2000" dirty="0" smtClean="0"/>
              <a:t>, deren Prinzip darin bestand, dass die warme Luft von außerhalb des Saales gelegenen Öfen durch einen verschließbaren Kanal in den Saal geleitet wurde.</a:t>
            </a:r>
            <a:endParaRPr lang="de-DE" sz="2000" dirty="0"/>
          </a:p>
        </p:txBody>
      </p:sp>
      <p:sp>
        <p:nvSpPr>
          <p:cNvPr id="10" name="Textfeld 9"/>
          <p:cNvSpPr txBox="1"/>
          <p:nvPr/>
        </p:nvSpPr>
        <p:spPr>
          <a:xfrm>
            <a:off x="6168008" y="5745665"/>
            <a:ext cx="2980873" cy="1015663"/>
          </a:xfrm>
          <a:prstGeom prst="rect">
            <a:avLst/>
          </a:prstGeom>
          <a:noFill/>
        </p:spPr>
        <p:txBody>
          <a:bodyPr wrap="square" rtlCol="0">
            <a:spAutoFit/>
          </a:bodyPr>
          <a:lstStyle/>
          <a:p>
            <a:r>
              <a:rPr lang="de-DE" sz="2000" dirty="0">
                <a:solidFill>
                  <a:srgbClr val="000000"/>
                </a:solidFill>
                <a:latin typeface="Arial" panose="020B0604020202020204" pitchFamily="34" charset="0"/>
              </a:rPr>
              <a:t>Kopfskulpturen </a:t>
            </a:r>
            <a:r>
              <a:rPr lang="de-DE" sz="2000" dirty="0" smtClean="0">
                <a:solidFill>
                  <a:srgbClr val="000000"/>
                </a:solidFill>
                <a:latin typeface="Arial" panose="020B0604020202020204" pitchFamily="34" charset="0"/>
              </a:rPr>
              <a:t>von </a:t>
            </a:r>
            <a:br>
              <a:rPr lang="de-DE" sz="2000" dirty="0" smtClean="0">
                <a:solidFill>
                  <a:srgbClr val="000000"/>
                </a:solidFill>
                <a:latin typeface="Arial" panose="020B0604020202020204" pitchFamily="34" charset="0"/>
              </a:rPr>
            </a:br>
            <a:r>
              <a:rPr lang="de-DE" sz="2000" dirty="0" smtClean="0">
                <a:solidFill>
                  <a:srgbClr val="000000"/>
                </a:solidFill>
                <a:latin typeface="Arial" panose="020B0604020202020204" pitchFamily="34" charset="0"/>
              </a:rPr>
              <a:t>Iskender </a:t>
            </a:r>
            <a:r>
              <a:rPr lang="de-DE" sz="2000" dirty="0" err="1">
                <a:solidFill>
                  <a:srgbClr val="000000"/>
                </a:solidFill>
                <a:latin typeface="Arial" panose="020B0604020202020204" pitchFamily="34" charset="0"/>
              </a:rPr>
              <a:t>Yediler</a:t>
            </a:r>
            <a:endParaRPr lang="de-DE" sz="2000" dirty="0">
              <a:solidFill>
                <a:srgbClr val="000000"/>
              </a:solidFill>
              <a:latin typeface="Times New Roman" panose="02020603050405020304" pitchFamily="18" charset="0"/>
            </a:endParaRPr>
          </a:p>
          <a:p>
            <a:endParaRPr lang="de-DE" sz="2000" dirty="0"/>
          </a:p>
        </p:txBody>
      </p:sp>
    </p:spTree>
    <p:extLst>
      <p:ext uri="{BB962C8B-B14F-4D97-AF65-F5344CB8AC3E}">
        <p14:creationId xmlns:p14="http://schemas.microsoft.com/office/powerpoint/2010/main" val="26781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4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600"/>
                                        <p:tgtEl>
                                          <p:spTgt spid="7"/>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3" name="Grafik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320136" y="4211433"/>
            <a:ext cx="4608512"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l="5872" t="42428" b="4005"/>
          <a:stretch/>
        </p:blipFill>
        <p:spPr>
          <a:xfrm>
            <a:off x="191344" y="260648"/>
            <a:ext cx="4968552" cy="632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48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5555" y="242213"/>
            <a:ext cx="7968342" cy="6310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39836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35360" y="6236311"/>
            <a:ext cx="2001510" cy="584775"/>
          </a:xfrm>
          <a:prstGeom prst="rect">
            <a:avLst/>
          </a:prstGeom>
          <a:noFill/>
        </p:spPr>
        <p:txBody>
          <a:bodyPr wrap="none" rtlCol="0">
            <a:spAutoFit/>
          </a:bodyPr>
          <a:lstStyle/>
          <a:p>
            <a:r>
              <a:rPr lang="de-DE" sz="3200" dirty="0" smtClean="0">
                <a:solidFill>
                  <a:schemeClr val="bg1"/>
                </a:solidFill>
              </a:rPr>
              <a:t>Marktplatz</a:t>
            </a:r>
            <a:endParaRPr lang="de-DE" sz="3200" dirty="0">
              <a:solidFill>
                <a:schemeClr val="bg1"/>
              </a:solidFill>
            </a:endParaRPr>
          </a:p>
        </p:txBody>
      </p:sp>
    </p:spTree>
    <p:extLst>
      <p:ext uri="{BB962C8B-B14F-4D97-AF65-F5344CB8AC3E}">
        <p14:creationId xmlns:p14="http://schemas.microsoft.com/office/powerpoint/2010/main" val="18288121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952059" y="3444534"/>
            <a:ext cx="3878591" cy="2178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79608" y="1557159"/>
            <a:ext cx="6003513" cy="3828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eck 2"/>
          <p:cNvSpPr/>
          <p:nvPr/>
        </p:nvSpPr>
        <p:spPr>
          <a:xfrm>
            <a:off x="4532809" y="679270"/>
            <a:ext cx="5499465" cy="1200329"/>
          </a:xfrm>
          <a:prstGeom prst="rect">
            <a:avLst/>
          </a:prstGeom>
        </p:spPr>
        <p:txBody>
          <a:bodyPr wrap="square">
            <a:spAutoFit/>
          </a:bodyPr>
          <a:lstStyle/>
          <a:p>
            <a:r>
              <a:rPr lang="de-DE" sz="2400" dirty="0"/>
              <a:t>Das historische Gildehaus </a:t>
            </a:r>
            <a:r>
              <a:rPr lang="de-DE" sz="2400" dirty="0" err="1"/>
              <a:t>Kaiserworth</a:t>
            </a:r>
            <a:r>
              <a:rPr lang="de-DE" sz="2400" dirty="0"/>
              <a:t> steht seit dem Jahre 1484 am Marktplatz in Goslar und wird jetzt als Hotel genutzt.</a:t>
            </a: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479913" y="3444535"/>
            <a:ext cx="3878593" cy="217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758697" y="3106773"/>
            <a:ext cx="3878591" cy="2854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339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72" y="4703"/>
            <a:ext cx="12235372" cy="6866360"/>
          </a:xfrm>
          <a:prstGeom prst="rect">
            <a:avLst/>
          </a:prstGeom>
        </p:spPr>
      </p:pic>
      <p:sp>
        <p:nvSpPr>
          <p:cNvPr id="4" name="Textfeld 3"/>
          <p:cNvSpPr txBox="1"/>
          <p:nvPr/>
        </p:nvSpPr>
        <p:spPr>
          <a:xfrm>
            <a:off x="5564779" y="5969021"/>
            <a:ext cx="6385915" cy="646331"/>
          </a:xfrm>
          <a:prstGeom prst="rect">
            <a:avLst/>
          </a:prstGeom>
          <a:noFill/>
        </p:spPr>
        <p:txBody>
          <a:bodyPr wrap="none" rtlCol="0">
            <a:spAutoFit/>
          </a:bodyPr>
          <a:lstStyle/>
          <a:p>
            <a:r>
              <a:rPr lang="de-DE" sz="3600" dirty="0" smtClean="0">
                <a:solidFill>
                  <a:schemeClr val="bg1"/>
                </a:solidFill>
              </a:rPr>
              <a:t>Gotisches Rathaus – mit Bauzaun</a:t>
            </a:r>
            <a:endParaRPr lang="de-DE" sz="3600" dirty="0">
              <a:solidFill>
                <a:schemeClr val="bg1"/>
              </a:solidFill>
            </a:endParaRPr>
          </a:p>
        </p:txBody>
      </p:sp>
    </p:spTree>
    <p:extLst>
      <p:ext uri="{BB962C8B-B14F-4D97-AF65-F5344CB8AC3E}">
        <p14:creationId xmlns:p14="http://schemas.microsoft.com/office/powerpoint/2010/main" val="25568250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18011" y="300446"/>
            <a:ext cx="4714560" cy="523220"/>
          </a:xfrm>
          <a:prstGeom prst="rect">
            <a:avLst/>
          </a:prstGeom>
          <a:noFill/>
        </p:spPr>
        <p:txBody>
          <a:bodyPr wrap="none" rtlCol="0">
            <a:spAutoFit/>
          </a:bodyPr>
          <a:lstStyle/>
          <a:p>
            <a:r>
              <a:rPr lang="de-DE" sz="2800" dirty="0" smtClean="0">
                <a:solidFill>
                  <a:schemeClr val="bg1"/>
                </a:solidFill>
              </a:rPr>
              <a:t>Hotel Schiefer mit Glockenspiel</a:t>
            </a:r>
            <a:endParaRPr lang="de-DE" sz="2800" dirty="0">
              <a:solidFill>
                <a:schemeClr val="bg1"/>
              </a:solidFill>
            </a:endParaRPr>
          </a:p>
        </p:txBody>
      </p:sp>
    </p:spTree>
    <p:extLst>
      <p:ext uri="{BB962C8B-B14F-4D97-AF65-F5344CB8AC3E}">
        <p14:creationId xmlns:p14="http://schemas.microsoft.com/office/powerpoint/2010/main" val="3848128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_3480-00.00.46.125-00.01.08.062">
            <a:hlinkClick r:id="" action="ppaction://media"/>
          </p:cNvPr>
          <p:cNvPicPr>
            <a:picLocks noChangeAspect="1"/>
          </p:cNvPicPr>
          <p:nvPr>
            <a:videoFile r:link="rId2"/>
            <p:extLst>
              <p:ext uri="{DAA4B4D4-6D71-4841-9C94-3DE7FCFB9230}">
                <p14:media xmlns:p14="http://schemas.microsoft.com/office/powerpoint/2010/main" r:embed="rId1">
                  <p14:fade in="2000" out="20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77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5760"/>
            <a:ext cx="12192001" cy="6873761"/>
          </a:xfrm>
          <a:prstGeom prst="rect">
            <a:avLst/>
          </a:prstGeom>
        </p:spPr>
      </p:pic>
      <p:sp>
        <p:nvSpPr>
          <p:cNvPr id="3" name="Textfeld 2"/>
          <p:cNvSpPr txBox="1"/>
          <p:nvPr/>
        </p:nvSpPr>
        <p:spPr>
          <a:xfrm>
            <a:off x="263352" y="5157192"/>
            <a:ext cx="3456384" cy="1384995"/>
          </a:xfrm>
          <a:prstGeom prst="rect">
            <a:avLst/>
          </a:prstGeom>
          <a:noFill/>
        </p:spPr>
        <p:txBody>
          <a:bodyPr wrap="square" rtlCol="0">
            <a:spAutoFit/>
          </a:bodyPr>
          <a:lstStyle/>
          <a:p>
            <a:r>
              <a:rPr lang="de-DE" sz="2800" dirty="0" smtClean="0">
                <a:solidFill>
                  <a:schemeClr val="bg1"/>
                </a:solidFill>
              </a:rPr>
              <a:t>Und ein großes Eis </a:t>
            </a:r>
            <a:br>
              <a:rPr lang="de-DE" sz="2800" dirty="0" smtClean="0">
                <a:solidFill>
                  <a:schemeClr val="bg1"/>
                </a:solidFill>
              </a:rPr>
            </a:br>
            <a:r>
              <a:rPr lang="de-DE" sz="2800" dirty="0" smtClean="0">
                <a:solidFill>
                  <a:schemeClr val="bg1"/>
                </a:solidFill>
              </a:rPr>
              <a:t>zur Belohnung am Ende der Wanderung !</a:t>
            </a:r>
            <a:endParaRPr lang="de-DE" sz="2800" dirty="0">
              <a:solidFill>
                <a:schemeClr val="bg1"/>
              </a:solidFill>
            </a:endParaRPr>
          </a:p>
        </p:txBody>
      </p:sp>
    </p:spTree>
    <p:extLst>
      <p:ext uri="{BB962C8B-B14F-4D97-AF65-F5344CB8AC3E}">
        <p14:creationId xmlns:p14="http://schemas.microsoft.com/office/powerpoint/2010/main" val="170013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99647" y="1612032"/>
            <a:ext cx="6366853" cy="3576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4872448" y="216826"/>
            <a:ext cx="6984192" cy="4524315"/>
          </a:xfrm>
          <a:prstGeom prst="rect">
            <a:avLst/>
          </a:prstGeom>
          <a:noFill/>
        </p:spPr>
        <p:txBody>
          <a:bodyPr wrap="square" rtlCol="0">
            <a:spAutoFit/>
          </a:bodyPr>
          <a:lstStyle/>
          <a:p>
            <a:r>
              <a:rPr lang="de-DE" sz="2400" dirty="0"/>
              <a:t>Die </a:t>
            </a:r>
            <a:r>
              <a:rPr lang="de-DE" sz="2400" b="1" dirty="0"/>
              <a:t>Marktkirche St. Cosmas und Damian</a:t>
            </a:r>
            <a:r>
              <a:rPr lang="de-DE" sz="2400" dirty="0"/>
              <a:t> ist ein evangelisch-lutherisches Kirchengebäude im Zentrum der Altstadt von Goslar. Sie ist die Rats- und Hauptpfarrkirche der Stadt und ist benannt nach den Heiligen Cosmas u</a:t>
            </a:r>
            <a:r>
              <a:rPr lang="de-DE" sz="2400" dirty="0" smtClean="0"/>
              <a:t>nd </a:t>
            </a:r>
            <a:r>
              <a:rPr lang="de-DE" sz="2400" dirty="0"/>
              <a:t>Damian. Die Marktkirche („</a:t>
            </a:r>
            <a:r>
              <a:rPr lang="de-DE" sz="2400" dirty="0" err="1"/>
              <a:t>ecclesia</a:t>
            </a:r>
            <a:r>
              <a:rPr lang="de-DE" sz="2400" dirty="0"/>
              <a:t> </a:t>
            </a:r>
            <a:r>
              <a:rPr lang="de-DE" sz="2400" dirty="0" err="1"/>
              <a:t>forensis</a:t>
            </a:r>
            <a:r>
              <a:rPr lang="de-DE" sz="2400" dirty="0"/>
              <a:t>“) wird erstmals im Jahre 1151 urkundlich erwähnt. Die Ursprünge des heutigen Kirchenbaus reichen zurück in das 11. </a:t>
            </a:r>
            <a:r>
              <a:rPr lang="de-DE" sz="2400" dirty="0" smtClean="0"/>
              <a:t>Jahrhundert. Von </a:t>
            </a:r>
            <a:r>
              <a:rPr lang="de-DE" sz="2400" dirty="0"/>
              <a:t>dieser romanischen Kirche stammt wahrscheinlich der heutige Westriegel der </a:t>
            </a:r>
            <a:r>
              <a:rPr lang="de-DE" sz="2400" dirty="0" smtClean="0"/>
              <a:t>Marktkirche. Der </a:t>
            </a:r>
            <a:r>
              <a:rPr lang="de-DE" sz="2400" dirty="0"/>
              <a:t>Nordturm in seiner heutigen Gestalt wurde 1593 nach einem Brand (1589) </a:t>
            </a:r>
            <a:r>
              <a:rPr lang="de-DE" sz="2400" dirty="0" smtClean="0"/>
              <a:t>errichtet.</a:t>
            </a:r>
            <a:endParaRPr lang="de-DE" sz="2400" dirty="0"/>
          </a:p>
        </p:txBody>
      </p:sp>
    </p:spTree>
    <p:extLst>
      <p:ext uri="{BB962C8B-B14F-4D97-AF65-F5344CB8AC3E}">
        <p14:creationId xmlns:p14="http://schemas.microsoft.com/office/powerpoint/2010/main" val="3452807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p:cNvSpPr txBox="1"/>
          <p:nvPr/>
        </p:nvSpPr>
        <p:spPr>
          <a:xfrm>
            <a:off x="5375920" y="5013176"/>
            <a:ext cx="6468740" cy="1569660"/>
          </a:xfrm>
          <a:prstGeom prst="rect">
            <a:avLst/>
          </a:prstGeom>
          <a:solidFill>
            <a:schemeClr val="bg1"/>
          </a:solidFill>
        </p:spPr>
        <p:txBody>
          <a:bodyPr wrap="square" rtlCol="0">
            <a:spAutoFit/>
          </a:bodyPr>
          <a:lstStyle/>
          <a:p>
            <a:r>
              <a:rPr lang="de-DE" sz="3200" dirty="0" smtClean="0"/>
              <a:t>Zum Abendessen lädt mich Resi ein und wir essen ganz vorzüglich  in der „Nagelschmiede“</a:t>
            </a:r>
            <a:endParaRPr lang="de-DE" sz="3200" dirty="0"/>
          </a:p>
        </p:txBody>
      </p:sp>
    </p:spTree>
    <p:extLst>
      <p:ext uri="{BB962C8B-B14F-4D97-AF65-F5344CB8AC3E}">
        <p14:creationId xmlns:p14="http://schemas.microsoft.com/office/powerpoint/2010/main" val="360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4706" y="1663425"/>
            <a:ext cx="6284310" cy="353007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26060" y="1905377"/>
            <a:ext cx="5858544" cy="34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34288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feld 9"/>
          <p:cNvSpPr txBox="1"/>
          <p:nvPr/>
        </p:nvSpPr>
        <p:spPr>
          <a:xfrm>
            <a:off x="3701947" y="654366"/>
            <a:ext cx="5894540" cy="584775"/>
          </a:xfrm>
          <a:prstGeom prst="rect">
            <a:avLst/>
          </a:prstGeom>
          <a:noFill/>
        </p:spPr>
        <p:txBody>
          <a:bodyPr wrap="square" rtlCol="0">
            <a:spAutoFit/>
          </a:bodyPr>
          <a:lstStyle/>
          <a:p>
            <a:r>
              <a:rPr lang="de-DE" sz="3200" dirty="0" smtClean="0"/>
              <a:t>Renaissance – Kanzel, 1581</a:t>
            </a:r>
            <a:endParaRPr lang="de-DE" sz="3200" dirty="0"/>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187495" y="1815880"/>
            <a:ext cx="5976472" cy="335715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83384" y="3196444"/>
            <a:ext cx="4140929" cy="2431570"/>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671174" y="2953584"/>
            <a:ext cx="4553025" cy="2557563"/>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l="-71"/>
          <a:stretch/>
        </p:blipFill>
        <p:spPr>
          <a:xfrm rot="5400000">
            <a:off x="2631356" y="2667773"/>
            <a:ext cx="4885511" cy="2744329"/>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1454061" y="333623"/>
            <a:ext cx="7412436" cy="52063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rafik 7"/>
          <p:cNvPicPr>
            <a:picLocks noChangeAspect="1"/>
          </p:cNvPicPr>
          <p:nvPr/>
        </p:nvPicPr>
        <p:blipFill rotWithShape="1">
          <a:blip r:embed="rId7" cstate="screen">
            <a:extLst>
              <a:ext uri="{28A0092B-C50C-407E-A947-70E740481C1C}">
                <a14:useLocalDpi xmlns:a14="http://schemas.microsoft.com/office/drawing/2010/main"/>
              </a:ext>
            </a:extLst>
          </a:blip>
          <a:srcRect b="-106"/>
          <a:stretch/>
        </p:blipFill>
        <p:spPr>
          <a:xfrm rot="5400000">
            <a:off x="4072175" y="1097421"/>
            <a:ext cx="7751021" cy="4794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Grafik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219844" y="1391539"/>
            <a:ext cx="5513634" cy="5296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73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750"/>
                                        <p:tgtEl>
                                          <p:spTgt spid="7"/>
                                        </p:tgtEl>
                                        <p:attrNameLst>
                                          <p:attrName>ppt_w</p:attrName>
                                        </p:attrNameLst>
                                      </p:cBhvr>
                                      <p:tavLst>
                                        <p:tav tm="0">
                                          <p:val>
                                            <p:strVal val="ppt_w"/>
                                          </p:val>
                                        </p:tav>
                                        <p:tav tm="100000">
                                          <p:val>
                                            <p:fltVal val="0"/>
                                          </p:val>
                                        </p:tav>
                                      </p:tavLst>
                                    </p:anim>
                                    <p:anim calcmode="lin" valueType="num">
                                      <p:cBhvr>
                                        <p:cTn id="14" dur="750"/>
                                        <p:tgtEl>
                                          <p:spTgt spid="7"/>
                                        </p:tgtEl>
                                        <p:attrNameLst>
                                          <p:attrName>ppt_h</p:attrName>
                                        </p:attrNameLst>
                                      </p:cBhvr>
                                      <p:tavLst>
                                        <p:tav tm="0">
                                          <p:val>
                                            <p:strVal val="ppt_h"/>
                                          </p:val>
                                        </p:tav>
                                        <p:tav tm="100000">
                                          <p:val>
                                            <p:fltVal val="0"/>
                                          </p:val>
                                        </p:tav>
                                      </p:tavLst>
                                    </p:anim>
                                    <p:animEffect transition="out" filter="fade">
                                      <p:cBhvr>
                                        <p:cTn id="15" dur="750"/>
                                        <p:tgtEl>
                                          <p:spTgt spid="7"/>
                                        </p:tgtEl>
                                      </p:cBhvr>
                                    </p:animEffect>
                                    <p:set>
                                      <p:cBhvr>
                                        <p:cTn id="16" dur="1" fill="hold">
                                          <p:stCondLst>
                                            <p:cond delay="749"/>
                                          </p:stCondLst>
                                        </p:cTn>
                                        <p:tgtEl>
                                          <p:spTgt spid="7"/>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500" fill="hold"/>
                                        <p:tgtEl>
                                          <p:spTgt spid="8"/>
                                        </p:tgtEl>
                                        <p:attrNameLst>
                                          <p:attrName>ppt_w</p:attrName>
                                        </p:attrNameLst>
                                      </p:cBhvr>
                                      <p:tavLst>
                                        <p:tav tm="0">
                                          <p:val>
                                            <p:fltVal val="0"/>
                                          </p:val>
                                        </p:tav>
                                        <p:tav tm="100000">
                                          <p:val>
                                            <p:strVal val="#ppt_w"/>
                                          </p:val>
                                        </p:tav>
                                      </p:tavLst>
                                    </p:anim>
                                    <p:anim calcmode="lin" valueType="num">
                                      <p:cBhvr>
                                        <p:cTn id="20" dur="1500" fill="hold"/>
                                        <p:tgtEl>
                                          <p:spTgt spid="8"/>
                                        </p:tgtEl>
                                        <p:attrNameLst>
                                          <p:attrName>ppt_h</p:attrName>
                                        </p:attrNameLst>
                                      </p:cBhvr>
                                      <p:tavLst>
                                        <p:tav tm="0">
                                          <p:val>
                                            <p:fltVal val="0"/>
                                          </p:val>
                                        </p:tav>
                                        <p:tav tm="100000">
                                          <p:val>
                                            <p:strVal val="#ppt_h"/>
                                          </p:val>
                                        </p:tav>
                                      </p:tavLst>
                                    </p:anim>
                                    <p:animEffect transition="in" filter="fade">
                                      <p:cBhvr>
                                        <p:cTn id="21" dur="1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750"/>
                                        <p:tgtEl>
                                          <p:spTgt spid="8"/>
                                        </p:tgtEl>
                                        <p:attrNameLst>
                                          <p:attrName>ppt_w</p:attrName>
                                        </p:attrNameLst>
                                      </p:cBhvr>
                                      <p:tavLst>
                                        <p:tav tm="0">
                                          <p:val>
                                            <p:strVal val="ppt_w"/>
                                          </p:val>
                                        </p:tav>
                                        <p:tav tm="100000">
                                          <p:val>
                                            <p:fltVal val="0"/>
                                          </p:val>
                                        </p:tav>
                                      </p:tavLst>
                                    </p:anim>
                                    <p:anim calcmode="lin" valueType="num">
                                      <p:cBhvr>
                                        <p:cTn id="26" dur="750"/>
                                        <p:tgtEl>
                                          <p:spTgt spid="8"/>
                                        </p:tgtEl>
                                        <p:attrNameLst>
                                          <p:attrName>ppt_h</p:attrName>
                                        </p:attrNameLst>
                                      </p:cBhvr>
                                      <p:tavLst>
                                        <p:tav tm="0">
                                          <p:val>
                                            <p:strVal val="ppt_h"/>
                                          </p:val>
                                        </p:tav>
                                        <p:tav tm="100000">
                                          <p:val>
                                            <p:fltVal val="0"/>
                                          </p:val>
                                        </p:tav>
                                      </p:tavLst>
                                    </p:anim>
                                    <p:animEffect transition="out" filter="fade">
                                      <p:cBhvr>
                                        <p:cTn id="27" dur="750"/>
                                        <p:tgtEl>
                                          <p:spTgt spid="8"/>
                                        </p:tgtEl>
                                      </p:cBhvr>
                                    </p:animEffect>
                                    <p:set>
                                      <p:cBhvr>
                                        <p:cTn id="28" dur="1" fill="hold">
                                          <p:stCondLst>
                                            <p:cond delay="749"/>
                                          </p:stCondLst>
                                        </p:cTn>
                                        <p:tgtEl>
                                          <p:spTgt spid="8"/>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200" fill="hold"/>
                                        <p:tgtEl>
                                          <p:spTgt spid="9"/>
                                        </p:tgtEl>
                                        <p:attrNameLst>
                                          <p:attrName>ppt_w</p:attrName>
                                        </p:attrNameLst>
                                      </p:cBhvr>
                                      <p:tavLst>
                                        <p:tav tm="0">
                                          <p:val>
                                            <p:fltVal val="0"/>
                                          </p:val>
                                        </p:tav>
                                        <p:tav tm="100000">
                                          <p:val>
                                            <p:strVal val="#ppt_w"/>
                                          </p:val>
                                        </p:tav>
                                      </p:tavLst>
                                    </p:anim>
                                    <p:anim calcmode="lin" valueType="num">
                                      <p:cBhvr>
                                        <p:cTn id="32" dur="1200" fill="hold"/>
                                        <p:tgtEl>
                                          <p:spTgt spid="9"/>
                                        </p:tgtEl>
                                        <p:attrNameLst>
                                          <p:attrName>ppt_h</p:attrName>
                                        </p:attrNameLst>
                                      </p:cBhvr>
                                      <p:tavLst>
                                        <p:tav tm="0">
                                          <p:val>
                                            <p:fltVal val="0"/>
                                          </p:val>
                                        </p:tav>
                                        <p:tav tm="100000">
                                          <p:val>
                                            <p:strVal val="#ppt_h"/>
                                          </p:val>
                                        </p:tav>
                                      </p:tavLst>
                                    </p:anim>
                                    <p:animEffect transition="in" filter="fade">
                                      <p:cBhvr>
                                        <p:cTn id="33" dur="12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750"/>
                                        <p:tgtEl>
                                          <p:spTgt spid="9"/>
                                        </p:tgtEl>
                                        <p:attrNameLst>
                                          <p:attrName>ppt_w</p:attrName>
                                        </p:attrNameLst>
                                      </p:cBhvr>
                                      <p:tavLst>
                                        <p:tav tm="0">
                                          <p:val>
                                            <p:strVal val="ppt_w"/>
                                          </p:val>
                                        </p:tav>
                                        <p:tav tm="100000">
                                          <p:val>
                                            <p:fltVal val="0"/>
                                          </p:val>
                                        </p:tav>
                                      </p:tavLst>
                                    </p:anim>
                                    <p:anim calcmode="lin" valueType="num">
                                      <p:cBhvr>
                                        <p:cTn id="38" dur="750"/>
                                        <p:tgtEl>
                                          <p:spTgt spid="9"/>
                                        </p:tgtEl>
                                        <p:attrNameLst>
                                          <p:attrName>ppt_h</p:attrName>
                                        </p:attrNameLst>
                                      </p:cBhvr>
                                      <p:tavLst>
                                        <p:tav tm="0">
                                          <p:val>
                                            <p:strVal val="ppt_h"/>
                                          </p:val>
                                        </p:tav>
                                        <p:tav tm="100000">
                                          <p:val>
                                            <p:fltVal val="0"/>
                                          </p:val>
                                        </p:tav>
                                      </p:tavLst>
                                    </p:anim>
                                    <p:animEffect transition="out" filter="fade">
                                      <p:cBhvr>
                                        <p:cTn id="39" dur="750"/>
                                        <p:tgtEl>
                                          <p:spTgt spid="9"/>
                                        </p:tgtEl>
                                      </p:cBhvr>
                                    </p:animEffect>
                                    <p:set>
                                      <p:cBhvr>
                                        <p:cTn id="40"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rot="20730165">
            <a:off x="71940" y="873697"/>
            <a:ext cx="3466462" cy="1015663"/>
          </a:xfrm>
          <a:prstGeom prst="rect">
            <a:avLst/>
          </a:prstGeom>
          <a:noFill/>
        </p:spPr>
        <p:txBody>
          <a:bodyPr wrap="none" rtlCol="0">
            <a:spAutoFit/>
          </a:bodyPr>
          <a:lstStyle/>
          <a:p>
            <a:r>
              <a:rPr lang="de-DE" sz="6000" spc="300" dirty="0" smtClean="0"/>
              <a:t>Corona….</a:t>
            </a:r>
            <a:endParaRPr lang="de-DE" sz="6000" spc="300" dirty="0"/>
          </a:p>
        </p:txBody>
      </p:sp>
    </p:spTree>
    <p:extLst>
      <p:ext uri="{BB962C8B-B14F-4D97-AF65-F5344CB8AC3E}">
        <p14:creationId xmlns:p14="http://schemas.microsoft.com/office/powerpoint/2010/main" val="15775248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290558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7900947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121063" y="1867029"/>
            <a:ext cx="5973380" cy="3355418"/>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6358" y="1841142"/>
            <a:ext cx="5855246" cy="3289058"/>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215168" y="2631151"/>
            <a:ext cx="4994821" cy="2805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5687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8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43009" y="1668735"/>
            <a:ext cx="6227321" cy="3498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86887" y="1645084"/>
            <a:ext cx="6257611" cy="3515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67752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1" y="9407"/>
            <a:ext cx="12192000" cy="6848593"/>
          </a:xfrm>
          <a:prstGeom prst="rect">
            <a:avLst/>
          </a:prstGeom>
        </p:spPr>
      </p:pic>
      <p:sp>
        <p:nvSpPr>
          <p:cNvPr id="6" name="Textfeld 5"/>
          <p:cNvSpPr txBox="1"/>
          <p:nvPr/>
        </p:nvSpPr>
        <p:spPr>
          <a:xfrm>
            <a:off x="7248128" y="5463999"/>
            <a:ext cx="6461950" cy="1384995"/>
          </a:xfrm>
          <a:prstGeom prst="rect">
            <a:avLst/>
          </a:prstGeom>
          <a:noFill/>
        </p:spPr>
        <p:txBody>
          <a:bodyPr wrap="square" rtlCol="0">
            <a:spAutoFit/>
          </a:bodyPr>
          <a:lstStyle/>
          <a:p>
            <a:r>
              <a:rPr lang="de-DE" sz="3600" dirty="0" smtClean="0"/>
              <a:t>Am </a:t>
            </a:r>
            <a:r>
              <a:rPr lang="de-DE" sz="3600" dirty="0" err="1" smtClean="0"/>
              <a:t>Rosentor</a:t>
            </a:r>
            <a:r>
              <a:rPr lang="de-DE" sz="3600" dirty="0" smtClean="0"/>
              <a:t/>
            </a:r>
            <a:br>
              <a:rPr lang="de-DE" sz="3600" dirty="0" smtClean="0"/>
            </a:br>
            <a:r>
              <a:rPr lang="de-DE" sz="2400" dirty="0" smtClean="0"/>
              <a:t>Teil der ehemaligen Stadtbefestigung, </a:t>
            </a:r>
            <a:br>
              <a:rPr lang="de-DE" sz="2400" dirty="0" smtClean="0"/>
            </a:br>
            <a:r>
              <a:rPr lang="de-DE" sz="2400" dirty="0" smtClean="0"/>
              <a:t>seit dem 12. </a:t>
            </a:r>
            <a:r>
              <a:rPr lang="de-DE" sz="2400" dirty="0" err="1" smtClean="0"/>
              <a:t>Jh</a:t>
            </a:r>
            <a:r>
              <a:rPr lang="de-DE" sz="2400" dirty="0" smtClean="0"/>
              <a:t> belegt</a:t>
            </a:r>
            <a:endParaRPr lang="de-DE" sz="2400" dirty="0"/>
          </a:p>
        </p:txBody>
      </p:sp>
    </p:spTree>
    <p:extLst>
      <p:ext uri="{BB962C8B-B14F-4D97-AF65-F5344CB8AC3E}">
        <p14:creationId xmlns:p14="http://schemas.microsoft.com/office/powerpoint/2010/main" val="31373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5" name="Textfeld 4"/>
          <p:cNvSpPr txBox="1"/>
          <p:nvPr/>
        </p:nvSpPr>
        <p:spPr>
          <a:xfrm>
            <a:off x="275692" y="4408075"/>
            <a:ext cx="3168352" cy="2123658"/>
          </a:xfrm>
          <a:prstGeom prst="rect">
            <a:avLst/>
          </a:prstGeom>
          <a:solidFill>
            <a:schemeClr val="bg1">
              <a:alpha val="89000"/>
            </a:schemeClr>
          </a:solidFill>
        </p:spPr>
        <p:txBody>
          <a:bodyPr wrap="square" rtlCol="0">
            <a:spAutoFit/>
          </a:bodyPr>
          <a:lstStyle/>
          <a:p>
            <a:r>
              <a:rPr lang="de-DE" sz="2200" b="1" dirty="0"/>
              <a:t>Fernando </a:t>
            </a:r>
            <a:r>
              <a:rPr lang="de-DE" sz="2200" b="1" dirty="0" smtClean="0"/>
              <a:t>Botero  </a:t>
            </a:r>
            <a:r>
              <a:rPr lang="de-DE" sz="2200" dirty="0" smtClean="0"/>
              <a:t>- nicht „Die </a:t>
            </a:r>
            <a:r>
              <a:rPr lang="de-DE" sz="2200" dirty="0"/>
              <a:t>Dicken am </a:t>
            </a:r>
            <a:r>
              <a:rPr lang="de-DE" sz="2200" dirty="0" err="1" smtClean="0"/>
              <a:t>Rosentor</a:t>
            </a:r>
            <a:r>
              <a:rPr lang="de-DE" sz="2200" dirty="0" smtClean="0"/>
              <a:t>“ </a:t>
            </a:r>
            <a:br>
              <a:rPr lang="de-DE" sz="2200" dirty="0" smtClean="0"/>
            </a:br>
            <a:r>
              <a:rPr lang="de-DE" sz="2200" dirty="0" smtClean="0"/>
              <a:t>sondern nur ganz </a:t>
            </a:r>
          </a:p>
          <a:p>
            <a:r>
              <a:rPr lang="de-DE" sz="2200" dirty="0" smtClean="0"/>
              <a:t>prosaisch </a:t>
            </a:r>
            <a:br>
              <a:rPr lang="de-DE" sz="2200" dirty="0" smtClean="0"/>
            </a:br>
            <a:r>
              <a:rPr lang="de-DE" sz="2200" dirty="0" smtClean="0"/>
              <a:t>„Mann </a:t>
            </a:r>
            <a:r>
              <a:rPr lang="de-DE" sz="2200" dirty="0"/>
              <a:t>mit Stock" und </a:t>
            </a:r>
            <a:endParaRPr lang="de-DE" sz="2200" dirty="0" smtClean="0"/>
          </a:p>
          <a:p>
            <a:r>
              <a:rPr lang="de-DE" sz="2200" dirty="0" smtClean="0"/>
              <a:t>„Frau </a:t>
            </a:r>
            <a:r>
              <a:rPr lang="de-DE" sz="2200" dirty="0"/>
              <a:t>mit Schirm</a:t>
            </a:r>
            <a:r>
              <a:rPr lang="de-DE" sz="2200" dirty="0" smtClean="0"/>
              <a:t>"</a:t>
            </a:r>
            <a:endParaRPr lang="de-DE" sz="2200" dirty="0"/>
          </a:p>
        </p:txBody>
      </p:sp>
      <p:sp>
        <p:nvSpPr>
          <p:cNvPr id="6" name="Textfeld 5"/>
          <p:cNvSpPr txBox="1"/>
          <p:nvPr/>
        </p:nvSpPr>
        <p:spPr>
          <a:xfrm>
            <a:off x="6888088" y="5085184"/>
            <a:ext cx="3496470" cy="769441"/>
          </a:xfrm>
          <a:prstGeom prst="rect">
            <a:avLst/>
          </a:prstGeom>
          <a:noFill/>
        </p:spPr>
        <p:txBody>
          <a:bodyPr wrap="none" rtlCol="0">
            <a:spAutoFit/>
          </a:bodyPr>
          <a:lstStyle/>
          <a:p>
            <a:r>
              <a:rPr lang="de-DE" sz="4400" dirty="0" smtClean="0">
                <a:solidFill>
                  <a:schemeClr val="bg1"/>
                </a:solidFill>
              </a:rPr>
              <a:t>… und tschüs !</a:t>
            </a:r>
            <a:endParaRPr lang="de-DE" sz="4400" dirty="0">
              <a:solidFill>
                <a:schemeClr val="bg1"/>
              </a:solidFill>
            </a:endParaRPr>
          </a:p>
        </p:txBody>
      </p:sp>
    </p:spTree>
    <p:extLst>
      <p:ext uri="{BB962C8B-B14F-4D97-AF65-F5344CB8AC3E}">
        <p14:creationId xmlns:p14="http://schemas.microsoft.com/office/powerpoint/2010/main" val="299197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3" presetClass="emph" presetSubtype="2" accel="64000" decel="36000" fill="hold" grpId="1" nodeType="withEffect">
                                  <p:stCondLst>
                                    <p:cond delay="0"/>
                                  </p:stCondLst>
                                  <p:childTnLst>
                                    <p:animClr clrSpc="rgb" dir="cw">
                                      <p:cBhvr override="childStyle">
                                        <p:cTn id="27" dur="2000" fill="hold"/>
                                        <p:tgtEl>
                                          <p:spTgt spid="6"/>
                                        </p:tgtEl>
                                        <p:attrNameLst>
                                          <p:attrName>style.color</p:attrName>
                                        </p:attrNameLst>
                                      </p:cBhvr>
                                      <p:to>
                                        <a:srgbClr val="FFC71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68706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71531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973</Words>
  <Application>Microsoft Office PowerPoint</Application>
  <PresentationFormat>Breitbild</PresentationFormat>
  <Paragraphs>64</Paragraphs>
  <Slides>78</Slides>
  <Notes>0</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78</vt:i4>
      </vt:variant>
    </vt:vector>
  </HeadingPairs>
  <TitlesOfParts>
    <vt:vector size="85" baseType="lpstr">
      <vt:lpstr>Times New Roman</vt:lpstr>
      <vt:lpstr>Arial</vt:lpstr>
      <vt:lpstr>Calibri Light</vt:lpstr>
      <vt:lpstr>Calibri</vt:lpstr>
      <vt:lpstr>Gentium Book Basic</vt:lpstr>
      <vt:lpstr>Adobe Gothic Std B</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68</cp:revision>
  <dcterms:created xsi:type="dcterms:W3CDTF">2020-09-24T20:33:33Z</dcterms:created>
  <dcterms:modified xsi:type="dcterms:W3CDTF">2020-09-29T19:29:06Z</dcterms:modified>
</cp:coreProperties>
</file>